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61" r:id="rId5"/>
    <p:sldId id="262" r:id="rId6"/>
    <p:sldId id="263" r:id="rId7"/>
    <p:sldId id="264" r:id="rId8"/>
    <p:sldId id="265" r:id="rId9"/>
    <p:sldId id="266" r:id="rId10"/>
    <p:sldId id="267" r:id="rId11"/>
    <p:sldId id="269"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28" autoAdjust="0"/>
  </p:normalViewPr>
  <p:slideViewPr>
    <p:cSldViewPr>
      <p:cViewPr>
        <p:scale>
          <a:sx n="75" d="100"/>
          <a:sy n="75" d="100"/>
        </p:scale>
        <p:origin x="-1056" y="-1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0" d="100"/>
          <a:sy n="60" d="100"/>
        </p:scale>
        <p:origin x="-27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A2155C-1A65-4B5C-8464-9CF9793098C4}" type="datetimeFigureOut">
              <a:rPr lang="en-US" smtClean="0"/>
              <a:t>12/5/14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CD22D4-AFA0-4A5D-BF34-70CD5FFC4B43}" type="slidenum">
              <a:rPr lang="en-US" smtClean="0"/>
              <a:t>‹#›</a:t>
            </a:fld>
            <a:endParaRPr lang="en-US"/>
          </a:p>
        </p:txBody>
      </p:sp>
    </p:spTree>
    <p:extLst>
      <p:ext uri="{BB962C8B-B14F-4D97-AF65-F5344CB8AC3E}">
        <p14:creationId xmlns:p14="http://schemas.microsoft.com/office/powerpoint/2010/main" val="1998846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0ED97-2B01-45C5-845D-397F6FFBEC43}" type="datetimeFigureOut">
              <a:rPr lang="en-US" smtClean="0"/>
              <a:t>12/5/14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EA867-6C9B-42E5-8734-AA6C106B96CE}" type="slidenum">
              <a:rPr lang="en-US" smtClean="0"/>
              <a:t>‹#›</a:t>
            </a:fld>
            <a:endParaRPr lang="en-US"/>
          </a:p>
        </p:txBody>
      </p:sp>
    </p:spTree>
    <p:extLst>
      <p:ext uri="{BB962C8B-B14F-4D97-AF65-F5344CB8AC3E}">
        <p14:creationId xmlns:p14="http://schemas.microsoft.com/office/powerpoint/2010/main" val="29324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The central retinal artery and vein share a common adventitial sheath as they exit the optic nerve head and pass through a narrow opening in the lamina </a:t>
            </a:r>
            <a:r>
              <a:rPr lang="en-US" sz="1200" u="none" kern="1200" baseline="0" dirty="0" err="1" smtClean="0">
                <a:solidFill>
                  <a:schemeClr val="tx1"/>
                </a:solidFill>
                <a:latin typeface="+mn-lt"/>
                <a:ea typeface="+mn-ea"/>
                <a:cs typeface="+mn-cs"/>
              </a:rPr>
              <a:t>cribrosa</a:t>
            </a:r>
            <a:r>
              <a:rPr lang="en-US" sz="1200" u="non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this narrow entry in the lamina </a:t>
            </a:r>
            <a:r>
              <a:rPr lang="en-US" sz="1200" kern="1200" dirty="0" err="1" smtClean="0">
                <a:solidFill>
                  <a:schemeClr val="tx1"/>
                </a:solidFill>
                <a:latin typeface="+mn-lt"/>
                <a:ea typeface="+mn-ea"/>
                <a:cs typeface="+mn-cs"/>
              </a:rPr>
              <a:t>cribrosa</a:t>
            </a:r>
            <a:r>
              <a:rPr lang="en-US" sz="1200" kern="1200" dirty="0" smtClean="0">
                <a:solidFill>
                  <a:schemeClr val="tx1"/>
                </a:solidFill>
                <a:latin typeface="+mn-lt"/>
                <a:ea typeface="+mn-ea"/>
                <a:cs typeface="+mn-cs"/>
              </a:rPr>
              <a:t>, the vessels are in a tight compartment with limited space for displacement. This anatomical position predisposes to thrombus formation in the central retinal vein by various factors, including slowing of the blood stream, changes in the vessel wall, and changes in the blood.</a:t>
            </a:r>
            <a:endParaRPr lang="en-US" dirty="0"/>
          </a:p>
        </p:txBody>
      </p:sp>
      <p:sp>
        <p:nvSpPr>
          <p:cNvPr id="4" name="Slide Number Placeholder 3"/>
          <p:cNvSpPr>
            <a:spLocks noGrp="1"/>
          </p:cNvSpPr>
          <p:nvPr>
            <p:ph type="sldNum" sz="quarter" idx="10"/>
          </p:nvPr>
        </p:nvSpPr>
        <p:spPr/>
        <p:txBody>
          <a:bodyPr/>
          <a:lstStyle/>
          <a:p>
            <a:fld id="{2A1EA867-6C9B-42E5-8734-AA6C106B96CE}" type="slidenum">
              <a:rPr lang="en-US" smtClean="0"/>
              <a:t>5</a:t>
            </a:fld>
            <a:endParaRPr lang="en-US"/>
          </a:p>
        </p:txBody>
      </p:sp>
    </p:spTree>
    <p:extLst>
      <p:ext uri="{BB962C8B-B14F-4D97-AF65-F5344CB8AC3E}">
        <p14:creationId xmlns:p14="http://schemas.microsoft.com/office/powerpoint/2010/main" val="141008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FFA</a:t>
            </a:r>
            <a:r>
              <a:rPr lang="en-US" sz="1200" b="0" u="none" kern="1200" baseline="0" dirty="0" smtClean="0">
                <a:solidFill>
                  <a:schemeClr val="tx1"/>
                </a:solidFill>
                <a:latin typeface="+mn-lt"/>
                <a:ea typeface="+mn-ea"/>
                <a:cs typeface="+mn-cs"/>
              </a:rPr>
              <a:t>:  In NI-CRVO: show delayed </a:t>
            </a:r>
            <a:r>
              <a:rPr lang="en-US" sz="1200" b="0" u="none" kern="1200" baseline="0" dirty="0" err="1" smtClean="0">
                <a:solidFill>
                  <a:schemeClr val="tx1"/>
                </a:solidFill>
                <a:latin typeface="+mn-lt"/>
                <a:ea typeface="+mn-ea"/>
                <a:cs typeface="+mn-cs"/>
              </a:rPr>
              <a:t>arteriovenous</a:t>
            </a:r>
            <a:r>
              <a:rPr lang="en-US" sz="1200" b="0" u="none" kern="1200" baseline="0" dirty="0" smtClean="0">
                <a:solidFill>
                  <a:schemeClr val="tx1"/>
                </a:solidFill>
                <a:latin typeface="+mn-lt"/>
                <a:ea typeface="+mn-ea"/>
                <a:cs typeface="+mn-cs"/>
              </a:rPr>
              <a:t> transit time, blockage by </a:t>
            </a:r>
            <a:r>
              <a:rPr lang="en-US" sz="1200" b="0" u="none" kern="1200" baseline="0" dirty="0" err="1" smtClean="0">
                <a:solidFill>
                  <a:schemeClr val="tx1"/>
                </a:solidFill>
                <a:latin typeface="+mn-lt"/>
                <a:ea typeface="+mn-ea"/>
                <a:cs typeface="+mn-cs"/>
              </a:rPr>
              <a:t>haemorrhages</a:t>
            </a:r>
            <a:r>
              <a:rPr lang="en-US" sz="1200" b="0" u="none" kern="1200" baseline="0" dirty="0" smtClean="0">
                <a:solidFill>
                  <a:schemeClr val="tx1"/>
                </a:solidFill>
                <a:latin typeface="+mn-lt"/>
                <a:ea typeface="+mn-ea"/>
                <a:cs typeface="+mn-cs"/>
              </a:rPr>
              <a:t>, good retinal capillary perfusion and late leakage</a:t>
            </a:r>
          </a:p>
          <a:p>
            <a:r>
              <a:rPr lang="en-US" sz="1200" b="0" u="none" kern="1200" baseline="0" dirty="0" smtClean="0">
                <a:solidFill>
                  <a:schemeClr val="tx1"/>
                </a:solidFill>
                <a:latin typeface="+mn-lt"/>
                <a:ea typeface="+mn-ea"/>
                <a:cs typeface="+mn-cs"/>
              </a:rPr>
              <a:t>In I-CRVO: show marked delay in </a:t>
            </a:r>
            <a:r>
              <a:rPr lang="en-US" sz="1200" b="0" u="none" kern="1200" baseline="0" dirty="0" err="1" smtClean="0">
                <a:solidFill>
                  <a:schemeClr val="tx1"/>
                </a:solidFill>
                <a:latin typeface="+mn-lt"/>
                <a:ea typeface="+mn-ea"/>
                <a:cs typeface="+mn-cs"/>
              </a:rPr>
              <a:t>arteriovenous</a:t>
            </a:r>
            <a:r>
              <a:rPr lang="en-US" sz="1200" b="0" u="none" kern="1200" baseline="0" dirty="0" smtClean="0">
                <a:solidFill>
                  <a:schemeClr val="tx1"/>
                </a:solidFill>
                <a:latin typeface="+mn-lt"/>
                <a:ea typeface="+mn-ea"/>
                <a:cs typeface="+mn-cs"/>
              </a:rPr>
              <a:t> transit time, which is longer than 20s, central masking by retinal </a:t>
            </a:r>
            <a:r>
              <a:rPr lang="en-US" sz="1200" b="0" u="none" kern="1200" baseline="0" dirty="0" err="1" smtClean="0">
                <a:solidFill>
                  <a:schemeClr val="tx1"/>
                </a:solidFill>
                <a:latin typeface="+mn-lt"/>
                <a:ea typeface="+mn-ea"/>
                <a:cs typeface="+mn-cs"/>
              </a:rPr>
              <a:t>haemorrhage</a:t>
            </a:r>
            <a:r>
              <a:rPr lang="en-US" sz="1200" b="0" u="none" kern="1200" baseline="0" dirty="0" smtClean="0">
                <a:solidFill>
                  <a:schemeClr val="tx1"/>
                </a:solidFill>
                <a:latin typeface="+mn-lt"/>
                <a:ea typeface="+mn-ea"/>
                <a:cs typeface="+mn-cs"/>
              </a:rPr>
              <a:t>, extensive areas of capillary non-perfusion and vessel wall staining. Greater than 10 disc areas of retinal capillary non-perfusion is associated with an increased risk of neovascularization.</a:t>
            </a:r>
            <a:endParaRPr lang="en-US" u="none" baseline="0" dirty="0"/>
          </a:p>
        </p:txBody>
      </p:sp>
      <p:sp>
        <p:nvSpPr>
          <p:cNvPr id="4" name="Slide Number Placeholder 3"/>
          <p:cNvSpPr>
            <a:spLocks noGrp="1"/>
          </p:cNvSpPr>
          <p:nvPr>
            <p:ph type="sldNum" sz="quarter" idx="10"/>
          </p:nvPr>
        </p:nvSpPr>
        <p:spPr/>
        <p:txBody>
          <a:bodyPr/>
          <a:lstStyle/>
          <a:p>
            <a:fld id="{2A1EA867-6C9B-42E5-8734-AA6C106B96CE}" type="slidenum">
              <a:rPr lang="en-US" smtClean="0"/>
              <a:t>12</a:t>
            </a:fld>
            <a:endParaRPr lang="en-US"/>
          </a:p>
        </p:txBody>
      </p:sp>
    </p:spTree>
    <p:extLst>
      <p:ext uri="{BB962C8B-B14F-4D97-AF65-F5344CB8AC3E}">
        <p14:creationId xmlns:p14="http://schemas.microsoft.com/office/powerpoint/2010/main" val="220094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Standard Care Versus Corticosteroid for Retinal Vein Occlusion (SCORE): Between </a:t>
            </a:r>
            <a:r>
              <a:rPr lang="en-US" sz="1200" u="none" kern="1200" baseline="0" dirty="0" err="1" smtClean="0">
                <a:solidFill>
                  <a:schemeClr val="tx1"/>
                </a:solidFill>
                <a:latin typeface="+mn-lt"/>
                <a:ea typeface="+mn-ea"/>
                <a:cs typeface="+mn-cs"/>
              </a:rPr>
              <a:t>nov</a:t>
            </a:r>
            <a:r>
              <a:rPr lang="en-US" sz="1200" u="none" kern="1200" baseline="0" dirty="0" smtClean="0">
                <a:solidFill>
                  <a:schemeClr val="tx1"/>
                </a:solidFill>
                <a:latin typeface="+mn-lt"/>
                <a:ea typeface="+mn-ea"/>
                <a:cs typeface="+mn-cs"/>
              </a:rPr>
              <a:t> 2004-feb 2008,1200 patients with CRVO were enrolled in the SCORE study, which was designed to compare 1 mg and 4 mg IVTA with standard-care treatment for vision loss associated with macular edema secondary to RVO.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Patients will be followed for up to 3 years to measure long-term treatment efficacy and safety; reinjections (if needed) will be performed beginning at 4 months after the initial therapy.</a:t>
            </a:r>
          </a:p>
          <a:p>
            <a:endParaRPr lang="en-US" dirty="0"/>
          </a:p>
        </p:txBody>
      </p:sp>
      <p:sp>
        <p:nvSpPr>
          <p:cNvPr id="4" name="Slide Number Placeholder 3"/>
          <p:cNvSpPr>
            <a:spLocks noGrp="1"/>
          </p:cNvSpPr>
          <p:nvPr>
            <p:ph type="sldNum" sz="quarter" idx="10"/>
          </p:nvPr>
        </p:nvSpPr>
        <p:spPr/>
        <p:txBody>
          <a:bodyPr/>
          <a:lstStyle/>
          <a:p>
            <a:fld id="{2A1EA867-6C9B-42E5-8734-AA6C106B96CE}" type="slidenum">
              <a:rPr lang="en-US" smtClean="0"/>
              <a:t>16</a:t>
            </a:fld>
            <a:endParaRPr lang="en-US"/>
          </a:p>
        </p:txBody>
      </p:sp>
    </p:spTree>
    <p:extLst>
      <p:ext uri="{BB962C8B-B14F-4D97-AF65-F5344CB8AC3E}">
        <p14:creationId xmlns:p14="http://schemas.microsoft.com/office/powerpoint/2010/main" val="362004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Wills Eye Institute, Philadelphia, Pennsylvania 19107, USA.</a:t>
            </a:r>
          </a:p>
          <a:p>
            <a:r>
              <a:rPr lang="en-US" sz="1200" b="1" u="none" kern="1200" baseline="0" dirty="0" smtClean="0">
                <a:solidFill>
                  <a:schemeClr val="tx1"/>
                </a:solidFill>
                <a:latin typeface="+mn-lt"/>
                <a:ea typeface="+mn-ea"/>
                <a:cs typeface="+mn-cs"/>
              </a:rPr>
              <a:t>Design:</a:t>
            </a:r>
            <a:r>
              <a:rPr lang="en-US" sz="1200" b="0" u="none" kern="1200" baseline="0" dirty="0" smtClean="0">
                <a:solidFill>
                  <a:schemeClr val="tx1"/>
                </a:solidFill>
                <a:latin typeface="+mn-lt"/>
                <a:ea typeface="+mn-ea"/>
                <a:cs typeface="+mn-cs"/>
              </a:rPr>
              <a:t> Two identical, multicenter, masked, randomized, 6 months, sham-controlled clinical</a:t>
            </a:r>
          </a:p>
          <a:p>
            <a:r>
              <a:rPr lang="en-US" sz="1200" b="1" u="none" kern="1200" baseline="0" dirty="0" smtClean="0">
                <a:solidFill>
                  <a:schemeClr val="tx1"/>
                </a:solidFill>
                <a:latin typeface="+mn-lt"/>
                <a:ea typeface="+mn-ea"/>
                <a:cs typeface="+mn-cs"/>
              </a:rPr>
              <a:t>Participants:</a:t>
            </a:r>
            <a:r>
              <a:rPr lang="en-US" sz="1200" b="0" u="none" kern="1200" baseline="0" dirty="0" smtClean="0">
                <a:solidFill>
                  <a:schemeClr val="tx1"/>
                </a:solidFill>
                <a:latin typeface="+mn-lt"/>
                <a:ea typeface="+mn-ea"/>
                <a:cs typeface="+mn-cs"/>
              </a:rPr>
              <a:t> A total of </a:t>
            </a:r>
            <a:r>
              <a:rPr lang="en-US" sz="1200" b="1" u="none" kern="1200" baseline="0" dirty="0" smtClean="0">
                <a:solidFill>
                  <a:schemeClr val="tx1"/>
                </a:solidFill>
                <a:latin typeface="+mn-lt"/>
                <a:ea typeface="+mn-ea"/>
                <a:cs typeface="+mn-cs"/>
              </a:rPr>
              <a:t>1267 patients</a:t>
            </a:r>
            <a:r>
              <a:rPr lang="en-US" sz="1200" b="0" u="none" kern="1200" baseline="0" dirty="0" smtClean="0">
                <a:solidFill>
                  <a:schemeClr val="tx1"/>
                </a:solidFill>
                <a:latin typeface="+mn-lt"/>
                <a:ea typeface="+mn-ea"/>
                <a:cs typeface="+mn-cs"/>
              </a:rPr>
              <a:t> with vision loss due to ME associated with CRVO</a:t>
            </a:r>
          </a:p>
          <a:p>
            <a:r>
              <a:rPr lang="en-US" sz="1200" b="1" u="none" kern="1200" baseline="0" dirty="0" smtClean="0">
                <a:solidFill>
                  <a:schemeClr val="tx1"/>
                </a:solidFill>
                <a:latin typeface="+mn-lt"/>
                <a:ea typeface="+mn-ea"/>
                <a:cs typeface="+mn-cs"/>
              </a:rPr>
              <a:t>Intervention:</a:t>
            </a:r>
            <a:r>
              <a:rPr lang="en-US" sz="1200" b="0" u="none" kern="1200" baseline="0" dirty="0" smtClean="0">
                <a:solidFill>
                  <a:schemeClr val="tx1"/>
                </a:solidFill>
                <a:latin typeface="+mn-lt"/>
                <a:ea typeface="+mn-ea"/>
                <a:cs typeface="+mn-cs"/>
              </a:rPr>
              <a:t> A single treatment with </a:t>
            </a:r>
            <a:r>
              <a:rPr lang="en-US" sz="1200" b="1" u="none" kern="1200" baseline="0" dirty="0" smtClean="0">
                <a:solidFill>
                  <a:schemeClr val="tx1"/>
                </a:solidFill>
                <a:latin typeface="+mn-lt"/>
                <a:ea typeface="+mn-ea"/>
                <a:cs typeface="+mn-cs"/>
              </a:rPr>
              <a:t>DEX implant 0.7 mg (n = 427), DEX implant 0.35 mg (n = 414), or sham (n = 426).</a:t>
            </a:r>
            <a:endParaRPr lang="en-US" sz="1200" b="0"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Conclusion:</a:t>
            </a:r>
            <a:r>
              <a:rPr lang="en-US" sz="1200" b="0" u="none" kern="1200" baseline="0" dirty="0" smtClean="0">
                <a:solidFill>
                  <a:schemeClr val="tx1"/>
                </a:solidFill>
                <a:latin typeface="+mn-lt"/>
                <a:ea typeface="+mn-ea"/>
                <a:cs typeface="+mn-cs"/>
              </a:rPr>
              <a:t> Dexamethasone </a:t>
            </a:r>
            <a:r>
              <a:rPr lang="en-US" sz="1200" b="0" u="none" kern="1200" baseline="0" dirty="0" err="1" smtClean="0">
                <a:solidFill>
                  <a:schemeClr val="tx1"/>
                </a:solidFill>
                <a:latin typeface="+mn-lt"/>
                <a:ea typeface="+mn-ea"/>
                <a:cs typeface="+mn-cs"/>
              </a:rPr>
              <a:t>intravitreal</a:t>
            </a:r>
            <a:r>
              <a:rPr lang="en-US" sz="1200" b="0" u="none" kern="1200" baseline="0" dirty="0" smtClean="0">
                <a:solidFill>
                  <a:schemeClr val="tx1"/>
                </a:solidFill>
                <a:latin typeface="+mn-lt"/>
                <a:ea typeface="+mn-ea"/>
                <a:cs typeface="+mn-cs"/>
              </a:rPr>
              <a:t> implant can both reduce the risk of vision loss and improve the speed and incidence of visual improvement in eyes with ME secondary to BRVO or CRVO and may be a useful therapeutic option for eyes with these conditions</a:t>
            </a:r>
            <a:endParaRPr lang="en-US" baseline="0" dirty="0"/>
          </a:p>
        </p:txBody>
      </p:sp>
      <p:sp>
        <p:nvSpPr>
          <p:cNvPr id="4" name="Slide Number Placeholder 3"/>
          <p:cNvSpPr>
            <a:spLocks noGrp="1"/>
          </p:cNvSpPr>
          <p:nvPr>
            <p:ph type="sldNum" sz="quarter" idx="10"/>
          </p:nvPr>
        </p:nvSpPr>
        <p:spPr/>
        <p:txBody>
          <a:bodyPr/>
          <a:lstStyle/>
          <a:p>
            <a:fld id="{2A1EA867-6C9B-42E5-8734-AA6C106B96CE}" type="slidenum">
              <a:rPr lang="en-US" smtClean="0"/>
              <a:t>17</a:t>
            </a:fld>
            <a:endParaRPr lang="en-US"/>
          </a:p>
        </p:txBody>
      </p:sp>
    </p:spTree>
    <p:extLst>
      <p:ext uri="{BB962C8B-B14F-4D97-AF65-F5344CB8AC3E}">
        <p14:creationId xmlns:p14="http://schemas.microsoft.com/office/powerpoint/2010/main" val="176286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err="1" smtClean="0">
                <a:solidFill>
                  <a:schemeClr val="tx1"/>
                </a:solidFill>
                <a:latin typeface="+mn-lt"/>
                <a:ea typeface="+mn-ea"/>
                <a:cs typeface="+mn-cs"/>
              </a:rPr>
              <a:t>Ranibizumab</a:t>
            </a:r>
            <a:r>
              <a:rPr lang="en-US" sz="1200" b="1" u="none" kern="1200" baseline="0" dirty="0" smtClean="0">
                <a:solidFill>
                  <a:schemeClr val="tx1"/>
                </a:solidFill>
                <a:latin typeface="+mn-lt"/>
                <a:ea typeface="+mn-ea"/>
                <a:cs typeface="+mn-cs"/>
              </a:rPr>
              <a:t> for Macular Edema following Central Retinal Vein Occlusion</a:t>
            </a:r>
          </a:p>
          <a:p>
            <a:r>
              <a:rPr lang="en-US" sz="1200" b="1" u="none" kern="1200" baseline="0" dirty="0" smtClean="0">
                <a:solidFill>
                  <a:schemeClr val="tx1"/>
                </a:solidFill>
                <a:latin typeface="+mn-lt"/>
                <a:ea typeface="+mn-ea"/>
                <a:cs typeface="+mn-cs"/>
              </a:rPr>
              <a:t>Purpose</a:t>
            </a:r>
            <a:r>
              <a:rPr lang="en-US" sz="1200" b="0" u="none" kern="1200" baseline="0" dirty="0" smtClean="0">
                <a:solidFill>
                  <a:schemeClr val="tx1"/>
                </a:solidFill>
                <a:latin typeface="+mn-lt"/>
                <a:ea typeface="+mn-ea"/>
                <a:cs typeface="+mn-cs"/>
              </a:rPr>
              <a:t>: To assess the efficacy and safety of intraocular injections of 0.3 mg or 0.5 mg </a:t>
            </a:r>
            <a:r>
              <a:rPr lang="en-US" sz="1200" b="0" u="none" kern="1200" baseline="0" dirty="0" err="1" smtClean="0">
                <a:solidFill>
                  <a:schemeClr val="tx1"/>
                </a:solidFill>
                <a:latin typeface="+mn-lt"/>
                <a:ea typeface="+mn-ea"/>
                <a:cs typeface="+mn-cs"/>
              </a:rPr>
              <a:t>ranibizumab</a:t>
            </a:r>
            <a:r>
              <a:rPr lang="en-US" sz="1200" b="0" u="none" kern="1200" baseline="0" dirty="0" smtClean="0">
                <a:solidFill>
                  <a:schemeClr val="tx1"/>
                </a:solidFill>
                <a:latin typeface="+mn-lt"/>
                <a:ea typeface="+mn-ea"/>
                <a:cs typeface="+mn-cs"/>
              </a:rPr>
              <a:t> in patients with macular edema after central retinal vein occlusion (CRVO)</a:t>
            </a:r>
          </a:p>
          <a:p>
            <a:r>
              <a:rPr lang="en-US" sz="1200" b="1" u="none" kern="1200" baseline="0" dirty="0" smtClean="0">
                <a:solidFill>
                  <a:schemeClr val="tx1"/>
                </a:solidFill>
                <a:latin typeface="+mn-lt"/>
                <a:ea typeface="+mn-ea"/>
                <a:cs typeface="+mn-cs"/>
              </a:rPr>
              <a:t>Design</a:t>
            </a:r>
            <a:r>
              <a:rPr lang="en-US" sz="1200" b="0" u="none" kern="1200" baseline="0" dirty="0" smtClean="0">
                <a:solidFill>
                  <a:schemeClr val="tx1"/>
                </a:solidFill>
                <a:latin typeface="+mn-lt"/>
                <a:ea typeface="+mn-ea"/>
                <a:cs typeface="+mn-cs"/>
              </a:rPr>
              <a:t>: Prospective, randomized, sham injection-controlled, double-masked, multicenter clinical trial.</a:t>
            </a:r>
          </a:p>
          <a:p>
            <a:r>
              <a:rPr lang="en-US" sz="1200" b="1" u="none" kern="1200" baseline="0" dirty="0" smtClean="0">
                <a:solidFill>
                  <a:schemeClr val="tx1"/>
                </a:solidFill>
                <a:latin typeface="+mn-lt"/>
                <a:ea typeface="+mn-ea"/>
                <a:cs typeface="+mn-cs"/>
              </a:rPr>
              <a:t>Participants</a:t>
            </a:r>
            <a:r>
              <a:rPr lang="en-US" sz="1200" b="0" u="none" kern="1200" baseline="0" dirty="0" smtClean="0">
                <a:solidFill>
                  <a:schemeClr val="tx1"/>
                </a:solidFill>
                <a:latin typeface="+mn-lt"/>
                <a:ea typeface="+mn-ea"/>
                <a:cs typeface="+mn-cs"/>
              </a:rPr>
              <a:t>: A total of </a:t>
            </a:r>
            <a:r>
              <a:rPr lang="en-US" sz="1200" b="1" u="none" kern="1200" baseline="0" dirty="0" smtClean="0">
                <a:solidFill>
                  <a:schemeClr val="tx1"/>
                </a:solidFill>
                <a:latin typeface="+mn-lt"/>
                <a:ea typeface="+mn-ea"/>
                <a:cs typeface="+mn-cs"/>
              </a:rPr>
              <a:t>392 patients with macular edema after CRVO</a:t>
            </a:r>
            <a:r>
              <a:rPr lang="en-US" sz="1200" b="0" u="none" kern="1200" baseline="0" dirty="0" smtClean="0">
                <a:solidFill>
                  <a:schemeClr val="tx1"/>
                </a:solidFill>
                <a:latin typeface="+mn-lt"/>
                <a:ea typeface="+mn-ea"/>
                <a:cs typeface="+mn-cs"/>
              </a:rPr>
              <a:t>.</a:t>
            </a:r>
          </a:p>
          <a:p>
            <a:r>
              <a:rPr lang="en-US" sz="1200" b="1" u="none" kern="1200" baseline="0" dirty="0" smtClean="0">
                <a:solidFill>
                  <a:schemeClr val="tx1"/>
                </a:solidFill>
                <a:latin typeface="+mn-lt"/>
                <a:ea typeface="+mn-ea"/>
                <a:cs typeface="+mn-cs"/>
              </a:rPr>
              <a:t>Methods</a:t>
            </a:r>
            <a:r>
              <a:rPr lang="en-US" sz="1200" b="0" u="none" kern="1200" baseline="0" dirty="0" smtClean="0">
                <a:solidFill>
                  <a:schemeClr val="tx1"/>
                </a:solidFill>
                <a:latin typeface="+mn-lt"/>
                <a:ea typeface="+mn-ea"/>
                <a:cs typeface="+mn-cs"/>
              </a:rPr>
              <a:t>: Eligible patients were randomized 1:1:1 to receive monthly intraocular injections of 0.3 or 0.5 mg of </a:t>
            </a:r>
            <a:r>
              <a:rPr lang="en-US" sz="1200" b="0" u="none" kern="1200" baseline="0" dirty="0" err="1" smtClean="0">
                <a:solidFill>
                  <a:schemeClr val="tx1"/>
                </a:solidFill>
                <a:latin typeface="+mn-lt"/>
                <a:ea typeface="+mn-ea"/>
                <a:cs typeface="+mn-cs"/>
              </a:rPr>
              <a:t>ranibizumab</a:t>
            </a:r>
            <a:r>
              <a:rPr lang="en-US" sz="1200" b="0" u="none" kern="1200" baseline="0" dirty="0" smtClean="0">
                <a:solidFill>
                  <a:schemeClr val="tx1"/>
                </a:solidFill>
                <a:latin typeface="+mn-lt"/>
                <a:ea typeface="+mn-ea"/>
                <a:cs typeface="+mn-cs"/>
              </a:rPr>
              <a:t> or sham injections.</a:t>
            </a:r>
          </a:p>
          <a:p>
            <a:r>
              <a:rPr lang="en-US" sz="1200" b="1" u="none" kern="1200" baseline="0" dirty="0" smtClean="0">
                <a:solidFill>
                  <a:schemeClr val="tx1"/>
                </a:solidFill>
                <a:latin typeface="+mn-lt"/>
                <a:ea typeface="+mn-ea"/>
                <a:cs typeface="+mn-cs"/>
              </a:rPr>
              <a:t>Main Outcome Measures</a:t>
            </a:r>
            <a:r>
              <a:rPr lang="en-US" sz="1200" b="0" u="none" kern="1200" baseline="0" dirty="0" smtClean="0">
                <a:solidFill>
                  <a:schemeClr val="tx1"/>
                </a:solidFill>
                <a:latin typeface="+mn-lt"/>
                <a:ea typeface="+mn-ea"/>
                <a:cs typeface="+mn-cs"/>
              </a:rPr>
              <a:t>: The primary efficacy outcome measure was mean change from baseline best-corrected visual acuity (BCVA) letter score at month 6. Secondary outcomes included other parameters of visual function and central </a:t>
            </a:r>
            <a:r>
              <a:rPr lang="en-US" sz="1200" b="0" u="none" kern="1200" baseline="0" dirty="0" err="1" smtClean="0">
                <a:solidFill>
                  <a:schemeClr val="tx1"/>
                </a:solidFill>
                <a:latin typeface="+mn-lt"/>
                <a:ea typeface="+mn-ea"/>
                <a:cs typeface="+mn-cs"/>
              </a:rPr>
              <a:t>foveal</a:t>
            </a:r>
            <a:r>
              <a:rPr lang="en-US" sz="1200" b="0" u="none" kern="1200" baseline="0" dirty="0" smtClean="0">
                <a:solidFill>
                  <a:schemeClr val="tx1"/>
                </a:solidFill>
                <a:latin typeface="+mn-lt"/>
                <a:ea typeface="+mn-ea"/>
                <a:cs typeface="+mn-cs"/>
              </a:rPr>
              <a:t> thickness (CFT).</a:t>
            </a:r>
          </a:p>
          <a:p>
            <a:r>
              <a:rPr lang="en-US" sz="1200" b="1" u="none" kern="1200" baseline="0" dirty="0" smtClean="0">
                <a:solidFill>
                  <a:schemeClr val="tx1"/>
                </a:solidFill>
                <a:latin typeface="+mn-lt"/>
                <a:ea typeface="+mn-ea"/>
                <a:cs typeface="+mn-cs"/>
              </a:rPr>
              <a:t>Result:</a:t>
            </a:r>
            <a:r>
              <a:rPr lang="en-US" sz="1200" b="0" u="none" kern="1200" baseline="0" dirty="0" smtClean="0">
                <a:solidFill>
                  <a:schemeClr val="tx1"/>
                </a:solidFill>
                <a:latin typeface="+mn-lt"/>
                <a:ea typeface="+mn-ea"/>
                <a:cs typeface="+mn-cs"/>
              </a:rPr>
              <a:t> The percentage of patients who gained </a:t>
            </a:r>
            <a:r>
              <a:rPr lang="en-US" sz="1200" b="1" u="none" kern="1200" baseline="0" dirty="0" smtClean="0">
                <a:solidFill>
                  <a:schemeClr val="tx1"/>
                </a:solidFill>
                <a:latin typeface="+mn-lt"/>
                <a:ea typeface="+mn-ea"/>
                <a:cs typeface="+mn-cs"/>
              </a:rPr>
              <a:t>≥15 letters in BCVA at month 6 was 46.2% </a:t>
            </a:r>
            <a:r>
              <a:rPr lang="en-US" sz="1200" b="0" u="none" kern="1200" baseline="0" dirty="0" smtClean="0">
                <a:solidFill>
                  <a:schemeClr val="tx1"/>
                </a:solidFill>
                <a:latin typeface="+mn-lt"/>
                <a:ea typeface="+mn-ea"/>
                <a:cs typeface="+mn-cs"/>
              </a:rPr>
              <a:t>(0.3 mg) and </a:t>
            </a:r>
            <a:r>
              <a:rPr lang="en-US" sz="1200" b="1" u="none" kern="1200" baseline="0" dirty="0" smtClean="0">
                <a:solidFill>
                  <a:schemeClr val="tx1"/>
                </a:solidFill>
                <a:latin typeface="+mn-lt"/>
                <a:ea typeface="+mn-ea"/>
                <a:cs typeface="+mn-cs"/>
              </a:rPr>
              <a:t>47.7% (0.5 mg)</a:t>
            </a:r>
            <a:r>
              <a:rPr lang="en-US" sz="1200" b="0" u="none" kern="1200" baseline="0" dirty="0" smtClean="0">
                <a:solidFill>
                  <a:schemeClr val="tx1"/>
                </a:solidFill>
                <a:latin typeface="+mn-lt"/>
                <a:ea typeface="+mn-ea"/>
                <a:cs typeface="+mn-cs"/>
              </a:rPr>
              <a:t> in the </a:t>
            </a:r>
            <a:r>
              <a:rPr lang="en-US" sz="1200" b="0" u="none" kern="1200" baseline="0" dirty="0" err="1" smtClean="0">
                <a:solidFill>
                  <a:schemeClr val="tx1"/>
                </a:solidFill>
                <a:latin typeface="+mn-lt"/>
                <a:ea typeface="+mn-ea"/>
                <a:cs typeface="+mn-cs"/>
              </a:rPr>
              <a:t>ranibizumab</a:t>
            </a:r>
            <a:r>
              <a:rPr lang="en-US" sz="1200" b="0" u="none" kern="1200" baseline="0" dirty="0" smtClean="0">
                <a:solidFill>
                  <a:schemeClr val="tx1"/>
                </a:solidFill>
                <a:latin typeface="+mn-lt"/>
                <a:ea typeface="+mn-ea"/>
                <a:cs typeface="+mn-cs"/>
              </a:rPr>
              <a:t> groups and 16.9% in the sham group (P&lt;0.0001 for each </a:t>
            </a:r>
            <a:r>
              <a:rPr lang="en-US" sz="1200" b="0" u="none" kern="1200" baseline="0" dirty="0" err="1" smtClean="0">
                <a:solidFill>
                  <a:schemeClr val="tx1"/>
                </a:solidFill>
                <a:latin typeface="+mn-lt"/>
                <a:ea typeface="+mn-ea"/>
                <a:cs typeface="+mn-cs"/>
              </a:rPr>
              <a:t>ranibizumab</a:t>
            </a:r>
            <a:r>
              <a:rPr lang="en-US" sz="1200" b="0" u="none" kern="1200" baseline="0" dirty="0" smtClean="0">
                <a:solidFill>
                  <a:schemeClr val="tx1"/>
                </a:solidFill>
                <a:latin typeface="+mn-lt"/>
                <a:ea typeface="+mn-ea"/>
                <a:cs typeface="+mn-cs"/>
              </a:rPr>
              <a:t> group vs. shame)</a:t>
            </a:r>
          </a:p>
          <a:p>
            <a:r>
              <a:rPr lang="en-US" sz="1200" b="0" u="none" kern="1200" baseline="0" dirty="0" smtClean="0">
                <a:solidFill>
                  <a:schemeClr val="tx1"/>
                </a:solidFill>
                <a:latin typeface="+mn-lt"/>
                <a:ea typeface="+mn-ea"/>
                <a:cs typeface="+mn-cs"/>
              </a:rPr>
              <a:t> The median percent reduction in excess </a:t>
            </a:r>
            <a:r>
              <a:rPr lang="en-US" sz="1200" b="0" u="none" kern="1200" baseline="0" dirty="0" err="1" smtClean="0">
                <a:solidFill>
                  <a:schemeClr val="tx1"/>
                </a:solidFill>
                <a:latin typeface="+mn-lt"/>
                <a:ea typeface="+mn-ea"/>
                <a:cs typeface="+mn-cs"/>
              </a:rPr>
              <a:t>foveal</a:t>
            </a:r>
            <a:r>
              <a:rPr lang="en-US" sz="1200" b="0" u="none" kern="1200" baseline="0" dirty="0" smtClean="0">
                <a:solidFill>
                  <a:schemeClr val="tx1"/>
                </a:solidFill>
                <a:latin typeface="+mn-lt"/>
                <a:ea typeface="+mn-ea"/>
                <a:cs typeface="+mn-cs"/>
              </a:rPr>
              <a:t> thickness at month 6 was 94.0% and 97.3% in the 0.3 mg and 0.5 mg groups, respectively, and 23.9% in the sham group</a:t>
            </a:r>
          </a:p>
          <a:p>
            <a:r>
              <a:rPr lang="en-US" sz="1200" b="1" u="none" kern="1200" baseline="0" dirty="0" smtClean="0">
                <a:solidFill>
                  <a:schemeClr val="tx1"/>
                </a:solidFill>
                <a:latin typeface="+mn-lt"/>
                <a:ea typeface="+mn-ea"/>
                <a:cs typeface="+mn-cs"/>
              </a:rPr>
              <a:t>Conclusions:</a:t>
            </a:r>
            <a:r>
              <a:rPr lang="en-US" sz="1200" b="0" u="none" kern="1200" baseline="0" dirty="0" smtClean="0">
                <a:solidFill>
                  <a:schemeClr val="tx1"/>
                </a:solidFill>
                <a:latin typeface="+mn-lt"/>
                <a:ea typeface="+mn-ea"/>
                <a:cs typeface="+mn-cs"/>
              </a:rPr>
              <a:t> Intraocular injections of 0.3 mg or 0.5 mg </a:t>
            </a:r>
            <a:r>
              <a:rPr lang="en-US" sz="1200" b="0" u="none" kern="1200" baseline="0" dirty="0" err="1" smtClean="0">
                <a:solidFill>
                  <a:schemeClr val="tx1"/>
                </a:solidFill>
                <a:latin typeface="+mn-lt"/>
                <a:ea typeface="+mn-ea"/>
                <a:cs typeface="+mn-cs"/>
              </a:rPr>
              <a:t>ranibizumab</a:t>
            </a:r>
            <a:r>
              <a:rPr lang="en-US" sz="1200" b="0" u="none" kern="1200" baseline="0" dirty="0" smtClean="0">
                <a:solidFill>
                  <a:schemeClr val="tx1"/>
                </a:solidFill>
                <a:latin typeface="+mn-lt"/>
                <a:ea typeface="+mn-ea"/>
                <a:cs typeface="+mn-cs"/>
              </a:rPr>
              <a:t> provided rapid improvement in 6-month visual acuity and macular edema following CRVO, with low rates of ocular and </a:t>
            </a:r>
            <a:r>
              <a:rPr lang="en-US" sz="1200" b="0" u="none" kern="1200" baseline="0" dirty="0" err="1" smtClean="0">
                <a:solidFill>
                  <a:schemeClr val="tx1"/>
                </a:solidFill>
                <a:latin typeface="+mn-lt"/>
                <a:ea typeface="+mn-ea"/>
                <a:cs typeface="+mn-cs"/>
              </a:rPr>
              <a:t>nonocular</a:t>
            </a:r>
            <a:r>
              <a:rPr lang="en-US" sz="1200" b="0" u="none" kern="1200" baseline="0" dirty="0" smtClean="0">
                <a:solidFill>
                  <a:schemeClr val="tx1"/>
                </a:solidFill>
                <a:latin typeface="+mn-lt"/>
                <a:ea typeface="+mn-ea"/>
                <a:cs typeface="+mn-cs"/>
              </a:rPr>
              <a:t> safety events.</a:t>
            </a:r>
            <a:endParaRPr lang="en-US" baseline="0" dirty="0"/>
          </a:p>
        </p:txBody>
      </p:sp>
      <p:sp>
        <p:nvSpPr>
          <p:cNvPr id="4" name="Slide Number Placeholder 3"/>
          <p:cNvSpPr>
            <a:spLocks noGrp="1"/>
          </p:cNvSpPr>
          <p:nvPr>
            <p:ph type="sldNum" sz="quarter" idx="10"/>
          </p:nvPr>
        </p:nvSpPr>
        <p:spPr/>
        <p:txBody>
          <a:bodyPr/>
          <a:lstStyle/>
          <a:p>
            <a:fld id="{2A1EA867-6C9B-42E5-8734-AA6C106B96CE}" type="slidenum">
              <a:rPr lang="en-US" smtClean="0"/>
              <a:t>18</a:t>
            </a:fld>
            <a:endParaRPr lang="en-US"/>
          </a:p>
        </p:txBody>
      </p:sp>
    </p:spTree>
    <p:extLst>
      <p:ext uri="{BB962C8B-B14F-4D97-AF65-F5344CB8AC3E}">
        <p14:creationId xmlns:p14="http://schemas.microsoft.com/office/powerpoint/2010/main" val="186175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Argon green laser usually is used. Laser parameters should be about 500-µm size, 0.1-0.2 second duration, and power should be sufficient to give medium white burns. Laser spots are applied around the posterior pole, extending anterior to equator. They should be about 1 burn apart and total 1200-2500 spots.</a:t>
            </a:r>
            <a:endParaRPr lang="en-US" dirty="0"/>
          </a:p>
        </p:txBody>
      </p:sp>
      <p:sp>
        <p:nvSpPr>
          <p:cNvPr id="4" name="Slide Number Placeholder 3"/>
          <p:cNvSpPr>
            <a:spLocks noGrp="1"/>
          </p:cNvSpPr>
          <p:nvPr>
            <p:ph type="sldNum" sz="quarter" idx="10"/>
          </p:nvPr>
        </p:nvSpPr>
        <p:spPr/>
        <p:txBody>
          <a:bodyPr/>
          <a:lstStyle/>
          <a:p>
            <a:fld id="{2A1EA867-6C9B-42E5-8734-AA6C106B96CE}" type="slidenum">
              <a:rPr lang="en-US" smtClean="0"/>
              <a:t>20</a:t>
            </a:fld>
            <a:endParaRPr lang="en-US"/>
          </a:p>
        </p:txBody>
      </p:sp>
    </p:spTree>
    <p:extLst>
      <p:ext uri="{BB962C8B-B14F-4D97-AF65-F5344CB8AC3E}">
        <p14:creationId xmlns:p14="http://schemas.microsoft.com/office/powerpoint/2010/main" val="53899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Jon micheal\Desktop\Jo-Angkor-Wa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537" r="1472" b="47211"/>
          <a:stretch/>
        </p:blipFill>
        <p:spPr bwMode="auto">
          <a:xfrm>
            <a:off x="1" y="-68938"/>
            <a:ext cx="9139052" cy="313296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15C143-8F2E-4D4F-9F18-CC8C367DFC2B}" type="datetimeFigureOut">
              <a:rPr lang="en-US" smtClean="0"/>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5AF36-5241-48D5-9E1F-2A51FFA301FB}" type="slidenum">
              <a:rPr lang="en-US" smtClean="0"/>
              <a:t>‹#›</a:t>
            </a:fld>
            <a:endParaRPr lang="en-US"/>
          </a:p>
        </p:txBody>
      </p:sp>
      <p:sp>
        <p:nvSpPr>
          <p:cNvPr id="9" name="Rectangle 8"/>
          <p:cNvSpPr/>
          <p:nvPr userDrawn="1"/>
        </p:nvSpPr>
        <p:spPr>
          <a:xfrm>
            <a:off x="0" y="3025929"/>
            <a:ext cx="9144000" cy="3832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Jon micheal\Desktop\document\001A00000085caHIAQ.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19200" y="11320"/>
            <a:ext cx="1009650" cy="68128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36746" y="-68938"/>
            <a:ext cx="1390651" cy="769441"/>
          </a:xfrm>
          <a:prstGeom prst="rect">
            <a:avLst/>
          </a:prstGeom>
          <a:noFill/>
        </p:spPr>
        <p:txBody>
          <a:bodyPr wrap="squar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12</a:t>
            </a:r>
            <a:r>
              <a:rPr lang="en-US" sz="2800" b="1" cap="none" spc="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endParaRPr lang="en-US" sz="1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userDrawn="1"/>
        </p:nvSpPr>
        <p:spPr>
          <a:xfrm>
            <a:off x="-62853" y="554162"/>
            <a:ext cx="2933959" cy="400110"/>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r="1500000" sy="-30000" kx="800400" algn="bl" rotWithShape="0">
                    <a:prstClr val="black">
                      <a:alpha val="20000"/>
                    </a:prstClr>
                  </a:outerShdw>
                </a:effectLst>
              </a:rPr>
              <a:t>Annual COS Congress</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r="1500000" sy="-30000" kx="800400" algn="bl" rotWithShape="0">
                  <a:prstClr val="black">
                    <a:alpha val="20000"/>
                  </a:prstClr>
                </a:outerShdw>
              </a:effectLst>
            </a:endParaRPr>
          </a:p>
        </p:txBody>
      </p:sp>
      <p:sp>
        <p:nvSpPr>
          <p:cNvPr id="12" name="Rectangle 11"/>
          <p:cNvSpPr/>
          <p:nvPr userDrawn="1"/>
        </p:nvSpPr>
        <p:spPr>
          <a:xfrm>
            <a:off x="-152400" y="784995"/>
            <a:ext cx="2565824" cy="338554"/>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r="1500000" sy="-30000" kx="800400" algn="bl" rotWithShape="0">
                    <a:prstClr val="black">
                      <a:alpha val="20000"/>
                    </a:prstClr>
                  </a:outerShdw>
                </a:effectLst>
              </a:rPr>
              <a:t>5-6 December 2014</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r="1500000" sy="-30000" kx="800400" algn="bl" rotWithShape="0">
                  <a:prstClr val="black">
                    <a:alpha val="20000"/>
                  </a:prstClr>
                </a:outerShdw>
              </a:effectLst>
            </a:endParaRPr>
          </a:p>
        </p:txBody>
      </p:sp>
      <p:sp>
        <p:nvSpPr>
          <p:cNvPr id="18" name="Trapezoid 17"/>
          <p:cNvSpPr/>
          <p:nvPr userDrawn="1"/>
        </p:nvSpPr>
        <p:spPr>
          <a:xfrm>
            <a:off x="990" y="2971201"/>
            <a:ext cx="9144000" cy="76200"/>
          </a:xfrm>
          <a:prstGeom prst="trapezoi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478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0"/>
                                        <p:tgtEl>
                                          <p:spTgt spid="1027"/>
                                        </p:tgtEl>
                                      </p:cBhvr>
                                    </p:animEffect>
                                    <p:anim calcmode="lin" valueType="num">
                                      <p:cBhvr>
                                        <p:cTn id="8" dur="5000" fill="hold"/>
                                        <p:tgtEl>
                                          <p:spTgt spid="1027"/>
                                        </p:tgtEl>
                                        <p:attrNameLst>
                                          <p:attrName>ppt_w</p:attrName>
                                        </p:attrNameLst>
                                      </p:cBhvr>
                                      <p:tavLst>
                                        <p:tav tm="0" fmla="#ppt_w*sin(2.5*pi*$)">
                                          <p:val>
                                            <p:fltVal val="0"/>
                                          </p:val>
                                        </p:tav>
                                        <p:tav tm="100000">
                                          <p:val>
                                            <p:fltVal val="1"/>
                                          </p:val>
                                        </p:tav>
                                      </p:tavLst>
                                    </p:anim>
                                    <p:anim calcmode="lin" valueType="num">
                                      <p:cBhvr>
                                        <p:cTn id="9" dur="5000" fill="hold"/>
                                        <p:tgtEl>
                                          <p:spTgt spid="102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900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0"/>
                                        <p:tgtEl>
                                          <p:spTgt spid="1027"/>
                                        </p:tgtEl>
                                      </p:cBhvr>
                                    </p:animEffect>
                                    <p:anim calcmode="lin" valueType="num">
                                      <p:cBhvr>
                                        <p:cTn id="13" dur="5000" fill="hold"/>
                                        <p:tgtEl>
                                          <p:spTgt spid="1027"/>
                                        </p:tgtEl>
                                        <p:attrNameLst>
                                          <p:attrName>ppt_w</p:attrName>
                                        </p:attrNameLst>
                                      </p:cBhvr>
                                      <p:tavLst>
                                        <p:tav tm="0" fmla="#ppt_w*sin(2.5*pi*$)">
                                          <p:val>
                                            <p:fltVal val="0"/>
                                          </p:val>
                                        </p:tav>
                                        <p:tav tm="100000">
                                          <p:val>
                                            <p:fltVal val="1"/>
                                          </p:val>
                                        </p:tav>
                                      </p:tavLst>
                                    </p:anim>
                                    <p:anim calcmode="lin" valueType="num">
                                      <p:cBhvr>
                                        <p:cTn id="14" dur="5000" fill="hold"/>
                                        <p:tgtEl>
                                          <p:spTgt spid="102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1980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0"/>
                                        <p:tgtEl>
                                          <p:spTgt spid="1027"/>
                                        </p:tgtEl>
                                      </p:cBhvr>
                                    </p:animEffect>
                                    <p:anim calcmode="lin" valueType="num">
                                      <p:cBhvr>
                                        <p:cTn id="18" dur="5000" fill="hold"/>
                                        <p:tgtEl>
                                          <p:spTgt spid="1027"/>
                                        </p:tgtEl>
                                        <p:attrNameLst>
                                          <p:attrName>ppt_w</p:attrName>
                                        </p:attrNameLst>
                                      </p:cBhvr>
                                      <p:tavLst>
                                        <p:tav tm="0" fmla="#ppt_w*sin(2.5*pi*$)">
                                          <p:val>
                                            <p:fltVal val="0"/>
                                          </p:val>
                                        </p:tav>
                                        <p:tav tm="100000">
                                          <p:val>
                                            <p:fltVal val="1"/>
                                          </p:val>
                                        </p:tav>
                                      </p:tavLst>
                                    </p:anim>
                                    <p:anim calcmode="lin" valueType="num">
                                      <p:cBhvr>
                                        <p:cTn id="19" dur="50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66800"/>
            <a:ext cx="8229600" cy="1015340"/>
          </a:xfrm>
        </p:spPr>
        <p:txBody>
          <a:bodyPr/>
          <a:lstStyle/>
          <a:p>
            <a:r>
              <a:rPr lang="en-US" dirty="0" smtClean="0"/>
              <a:t>Click to </a:t>
            </a:r>
            <a:r>
              <a:rPr lang="en-US" dirty="0" err="1" smtClean="0"/>
              <a:t>ed</a:t>
            </a:r>
            <a:r>
              <a:rPr lang="en-US" dirty="0" smtClean="0"/>
              <a:t> Master title style</a:t>
            </a:r>
            <a:endParaRPr lang="en-US" dirty="0"/>
          </a:p>
        </p:txBody>
      </p:sp>
      <p:sp>
        <p:nvSpPr>
          <p:cNvPr id="3" name="Content Placeholder 2"/>
          <p:cNvSpPr>
            <a:spLocks noGrp="1"/>
          </p:cNvSpPr>
          <p:nvPr>
            <p:ph idx="1"/>
          </p:nvPr>
        </p:nvSpPr>
        <p:spPr>
          <a:xfrm>
            <a:off x="457200" y="2514600"/>
            <a:ext cx="82296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5C143-8F2E-4D4F-9F18-CC8C367DFC2B}" type="datetimeFigureOut">
              <a:rPr lang="en-US" smtClean="0"/>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5AF36-5241-48D5-9E1F-2A51FFA301FB}" type="slidenum">
              <a:rPr lang="en-US" smtClean="0"/>
              <a:t>‹#›</a:t>
            </a:fld>
            <a:endParaRPr lang="en-US"/>
          </a:p>
        </p:txBody>
      </p:sp>
      <p:pic>
        <p:nvPicPr>
          <p:cNvPr id="8" name="Picture 2" descr="http://www.freedomfromchains.org/images/pic-cambodia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983" r="22857" b="40262"/>
          <a:stretch/>
        </p:blipFill>
        <p:spPr bwMode="auto">
          <a:xfrm>
            <a:off x="4495800" y="0"/>
            <a:ext cx="4648200" cy="91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371600" y="-93025"/>
            <a:ext cx="5257800" cy="769441"/>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12</a:t>
            </a:r>
            <a:r>
              <a:rPr lang="en-US" sz="1800" b="1" cap="none" spc="50" baseline="300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a:t>
            </a:r>
            <a:r>
              <a:rPr lang="en-US" sz="2800" b="1" cap="none" spc="50" baseline="300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1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Annual Cambodian</a:t>
            </a:r>
            <a:r>
              <a:rPr lang="en-US" sz="1200" b="1" cap="none" spc="5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Ophthalmological Society</a:t>
            </a:r>
            <a:r>
              <a:rPr lang="en-US" sz="1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Congress</a:t>
            </a:r>
          </a:p>
          <a:p>
            <a:pPr algn="ctr"/>
            <a:endParaRPr lang="en-US" sz="1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0" name="Picture 3" descr="C:\Users\Jon micheal\Desktop\document\001A00000085caHIAQ.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0"/>
            <a:ext cx="1009650" cy="681286"/>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745351" y="310761"/>
            <a:ext cx="2565824" cy="307777"/>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l"/>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r="1500000" sy="-30000" kx="800400" algn="bl" rotWithShape="0">
                    <a:prstClr val="black">
                      <a:alpha val="20000"/>
                    </a:prstClr>
                  </a:outerShdw>
                </a:effectLst>
              </a:rPr>
              <a:t>5-6 December 2014</a:t>
            </a:r>
            <a:endParaRPr lang="en-US" sz="1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r="1500000" sy="-30000" kx="800400" algn="bl" rotWithShape="0">
                  <a:prstClr val="black">
                    <a:alpha val="20000"/>
                  </a:prstClr>
                </a:outerShdw>
              </a:effectLst>
            </a:endParaRPr>
          </a:p>
        </p:txBody>
      </p:sp>
      <p:sp>
        <p:nvSpPr>
          <p:cNvPr id="12" name="Trapezoid 11"/>
          <p:cNvSpPr/>
          <p:nvPr userDrawn="1"/>
        </p:nvSpPr>
        <p:spPr>
          <a:xfrm>
            <a:off x="0" y="902525"/>
            <a:ext cx="9144000" cy="76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212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0"/>
                                        <p:tgtEl>
                                          <p:spTgt spid="10"/>
                                        </p:tgtEl>
                                      </p:cBhvr>
                                    </p:animEffect>
                                    <p:anim calcmode="lin" valueType="num">
                                      <p:cBhvr>
                                        <p:cTn id="8" dur="5000" fill="hold"/>
                                        <p:tgtEl>
                                          <p:spTgt spid="10"/>
                                        </p:tgtEl>
                                        <p:attrNameLst>
                                          <p:attrName>ppt_w</p:attrName>
                                        </p:attrNameLst>
                                      </p:cBhvr>
                                      <p:tavLst>
                                        <p:tav tm="0" fmla="#ppt_w*sin(2.5*pi*$)">
                                          <p:val>
                                            <p:fltVal val="0"/>
                                          </p:val>
                                        </p:tav>
                                        <p:tav tm="100000">
                                          <p:val>
                                            <p:fltVal val="1"/>
                                          </p:val>
                                        </p:tav>
                                      </p:tavLst>
                                    </p:anim>
                                    <p:anim calcmode="lin" valueType="num">
                                      <p:cBhvr>
                                        <p:cTn id="9" dur="50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9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0"/>
                                        <p:tgtEl>
                                          <p:spTgt spid="10"/>
                                        </p:tgtEl>
                                      </p:cBhvr>
                                    </p:animEffect>
                                    <p:anim calcmode="lin" valueType="num">
                                      <p:cBhvr>
                                        <p:cTn id="13" dur="5000" fill="hold"/>
                                        <p:tgtEl>
                                          <p:spTgt spid="10"/>
                                        </p:tgtEl>
                                        <p:attrNameLst>
                                          <p:attrName>ppt_w</p:attrName>
                                        </p:attrNameLst>
                                      </p:cBhvr>
                                      <p:tavLst>
                                        <p:tav tm="0" fmla="#ppt_w*sin(2.5*pi*$)">
                                          <p:val>
                                            <p:fltVal val="0"/>
                                          </p:val>
                                        </p:tav>
                                        <p:tav tm="100000">
                                          <p:val>
                                            <p:fltVal val="1"/>
                                          </p:val>
                                        </p:tav>
                                      </p:tavLst>
                                    </p:anim>
                                    <p:anim calcmode="lin" valueType="num">
                                      <p:cBhvr>
                                        <p:cTn id="14" dur="5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198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0"/>
                                        <p:tgtEl>
                                          <p:spTgt spid="10"/>
                                        </p:tgtEl>
                                      </p:cBhvr>
                                    </p:animEffect>
                                    <p:anim calcmode="lin" valueType="num">
                                      <p:cBhvr>
                                        <p:cTn id="18" dur="5000" fill="hold"/>
                                        <p:tgtEl>
                                          <p:spTgt spid="10"/>
                                        </p:tgtEl>
                                        <p:attrNameLst>
                                          <p:attrName>ppt_w</p:attrName>
                                        </p:attrNameLst>
                                      </p:cBhvr>
                                      <p:tavLst>
                                        <p:tav tm="0" fmla="#ppt_w*sin(2.5*pi*$)">
                                          <p:val>
                                            <p:fltVal val="0"/>
                                          </p:val>
                                        </p:tav>
                                        <p:tav tm="100000">
                                          <p:val>
                                            <p:fltVal val="1"/>
                                          </p:val>
                                        </p:tav>
                                      </p:tavLst>
                                    </p:anim>
                                    <p:anim calcmode="lin" valueType="num">
                                      <p:cBhvr>
                                        <p:cTn id="19" dur="5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5C143-8F2E-4D4F-9F18-CC8C367DFC2B}" type="datetimeFigureOut">
              <a:rPr lang="en-US" smtClean="0"/>
              <a:t>12/5/14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5AF36-5241-48D5-9E1F-2A51FFA301FB}" type="slidenum">
              <a:rPr lang="en-US" smtClean="0"/>
              <a:t>‹#›</a:t>
            </a:fld>
            <a:endParaRPr lang="en-US"/>
          </a:p>
        </p:txBody>
      </p:sp>
    </p:spTree>
    <p:extLst>
      <p:ext uri="{BB962C8B-B14F-4D97-AF65-F5344CB8AC3E}">
        <p14:creationId xmlns:p14="http://schemas.microsoft.com/office/powerpoint/2010/main" val="81016855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yewiki.aao.org/Central_Retinal_Vein_Occlusion" TargetMode="External"/><Relationship Id="rId3" Type="http://schemas.openxmlformats.org/officeDocument/2006/relationships/hyperlink" Target="http://emedicine.medscape.com/article/1223746-overview"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743200"/>
            <a:ext cx="9144000" cy="2209800"/>
          </a:xfrm>
        </p:spPr>
        <p:txBody>
          <a:bodyPr>
            <a:normAutofit/>
          </a:bodyPr>
          <a:lstStyle/>
          <a:p>
            <a:r>
              <a:rPr lang="en-US" sz="5400" dirty="0">
                <a:solidFill>
                  <a:schemeClr val="bg1"/>
                </a:solidFill>
              </a:rPr>
              <a:t>Central Retinal Vein Occlusion</a:t>
            </a:r>
            <a:endParaRPr lang="en-US" sz="5400" dirty="0">
              <a:solidFill>
                <a:schemeClr val="bg1"/>
              </a:solidFill>
            </a:endParaRPr>
          </a:p>
        </p:txBody>
      </p:sp>
      <p:sp>
        <p:nvSpPr>
          <p:cNvPr id="3" name="Subtitle 2"/>
          <p:cNvSpPr>
            <a:spLocks noGrp="1"/>
          </p:cNvSpPr>
          <p:nvPr>
            <p:ph type="subTitle" idx="1"/>
          </p:nvPr>
        </p:nvSpPr>
        <p:spPr>
          <a:xfrm>
            <a:off x="5867400" y="5410200"/>
            <a:ext cx="3124200" cy="990600"/>
          </a:xfrm>
        </p:spPr>
        <p:txBody>
          <a:bodyPr>
            <a:normAutofit fontScale="92500" lnSpcReduction="20000"/>
          </a:bodyPr>
          <a:lstStyle/>
          <a:p>
            <a:r>
              <a:rPr lang="en-US" dirty="0" smtClean="0">
                <a:solidFill>
                  <a:schemeClr val="bg1"/>
                </a:solidFill>
              </a:rPr>
              <a:t>Dr. SEA </a:t>
            </a:r>
            <a:r>
              <a:rPr lang="en-US" dirty="0" err="1" smtClean="0">
                <a:solidFill>
                  <a:schemeClr val="bg1"/>
                </a:solidFill>
              </a:rPr>
              <a:t>Bunseng</a:t>
            </a:r>
            <a:endParaRPr lang="en-US" dirty="0" smtClean="0">
              <a:solidFill>
                <a:schemeClr val="bg1"/>
              </a:solidFill>
            </a:endParaRPr>
          </a:p>
          <a:p>
            <a:r>
              <a:rPr lang="en-US" dirty="0" smtClean="0">
                <a:solidFill>
                  <a:schemeClr val="bg1"/>
                </a:solidFill>
              </a:rPr>
              <a:t>First Year Resident</a:t>
            </a:r>
            <a:endParaRPr lang="en-US" dirty="0">
              <a:solidFill>
                <a:schemeClr val="bg1"/>
              </a:solidFill>
            </a:endParaRPr>
          </a:p>
        </p:txBody>
      </p:sp>
    </p:spTree>
    <p:extLst>
      <p:ext uri="{BB962C8B-B14F-4D97-AF65-F5344CB8AC3E}">
        <p14:creationId xmlns:p14="http://schemas.microsoft.com/office/powerpoint/2010/main" val="4207778713"/>
      </p:ext>
    </p:extLst>
  </p:cSld>
  <p:clrMapOvr>
    <a:masterClrMapping/>
  </p:clrMapOvr>
  <mc:AlternateContent xmlns:mc="http://schemas.openxmlformats.org/markup-compatibility/2006">
    <mc:Choice xmlns:p14="http://schemas.microsoft.com/office/powerpoint/2010/main" Requires="p14">
      <p:transition spd="slow" p14:dur="2000" advTm="52321"/>
    </mc:Choice>
    <mc:Fallback>
      <p:transition xmlns:p14="http://schemas.microsoft.com/office/powerpoint/2010/main" spd="slow" advTm="52321"/>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normAutofit/>
          </a:bodyPr>
          <a:lstStyle/>
          <a:p>
            <a:pPr>
              <a:buFont typeface="Wingdings" charset="2"/>
              <a:buChar char="²"/>
            </a:pPr>
            <a:r>
              <a:rPr lang="en-US" b="1" dirty="0">
                <a:latin typeface="Times New Roman"/>
                <a:cs typeface="Times New Roman"/>
              </a:rPr>
              <a:t>Fundus finding</a:t>
            </a:r>
          </a:p>
          <a:p>
            <a:r>
              <a:rPr lang="en-US" sz="2600" dirty="0">
                <a:latin typeface="Times New Roman"/>
                <a:cs typeface="Times New Roman"/>
              </a:rPr>
              <a:t>Diffuse retinal </a:t>
            </a:r>
            <a:r>
              <a:rPr lang="en-US" sz="2600" dirty="0" smtClean="0">
                <a:latin typeface="Times New Roman"/>
                <a:cs typeface="Times New Roman"/>
              </a:rPr>
              <a:t>flame shaped hemorrhages </a:t>
            </a:r>
            <a:r>
              <a:rPr lang="en-US" sz="2600" dirty="0">
                <a:latin typeface="Times New Roman"/>
                <a:cs typeface="Times New Roman"/>
              </a:rPr>
              <a:t>in all 4 quadrants; dilated, tortuous retinal veins</a:t>
            </a:r>
          </a:p>
          <a:p>
            <a:r>
              <a:rPr lang="en-US" sz="2600" dirty="0">
                <a:latin typeface="Times New Roman"/>
                <a:cs typeface="Times New Roman"/>
              </a:rPr>
              <a:t>Extensive hemorrhage- blood and thunder appearance</a:t>
            </a:r>
          </a:p>
          <a:p>
            <a:r>
              <a:rPr lang="en-US" sz="2600" dirty="0">
                <a:latin typeface="Times New Roman"/>
                <a:cs typeface="Times New Roman"/>
              </a:rPr>
              <a:t>cotton wool spots</a:t>
            </a:r>
          </a:p>
          <a:p>
            <a:r>
              <a:rPr lang="en-US" sz="2600" dirty="0">
                <a:latin typeface="Times New Roman"/>
                <a:cs typeface="Times New Roman"/>
              </a:rPr>
              <a:t>macular edema</a:t>
            </a:r>
          </a:p>
          <a:p>
            <a:r>
              <a:rPr lang="en-US" sz="2600" dirty="0">
                <a:latin typeface="Times New Roman"/>
                <a:cs typeface="Times New Roman"/>
              </a:rPr>
              <a:t>Optic </a:t>
            </a:r>
            <a:r>
              <a:rPr lang="en-US" sz="2600" dirty="0" smtClean="0">
                <a:latin typeface="Times New Roman"/>
                <a:cs typeface="Times New Roman"/>
              </a:rPr>
              <a:t>disc (Edema</a:t>
            </a:r>
            <a:r>
              <a:rPr lang="en-US" sz="2600" dirty="0">
                <a:latin typeface="Times New Roman"/>
                <a:cs typeface="Times New Roman"/>
              </a:rPr>
              <a:t>/</a:t>
            </a:r>
            <a:r>
              <a:rPr lang="en-US" sz="2600" dirty="0" err="1">
                <a:latin typeface="Times New Roman"/>
                <a:cs typeface="Times New Roman"/>
              </a:rPr>
              <a:t>optociliary</a:t>
            </a:r>
            <a:r>
              <a:rPr lang="en-US" sz="2600" dirty="0">
                <a:latin typeface="Times New Roman"/>
                <a:cs typeface="Times New Roman"/>
              </a:rPr>
              <a:t> collateral vessels/</a:t>
            </a:r>
            <a:r>
              <a:rPr lang="en-US" sz="2600" dirty="0" smtClean="0">
                <a:latin typeface="Times New Roman"/>
                <a:cs typeface="Times New Roman"/>
              </a:rPr>
              <a:t>atrophy)</a:t>
            </a:r>
            <a:endParaRPr lang="en-US" sz="2600" dirty="0">
              <a:latin typeface="Times New Roman"/>
              <a:cs typeface="Times New Roman"/>
            </a:endParaRPr>
          </a:p>
          <a:p>
            <a:r>
              <a:rPr lang="en-US" sz="2600" dirty="0" err="1" smtClean="0">
                <a:latin typeface="Times New Roman"/>
                <a:cs typeface="Times New Roman"/>
              </a:rPr>
              <a:t>Neovessels</a:t>
            </a:r>
            <a:r>
              <a:rPr lang="en-US" sz="2600" dirty="0">
                <a:latin typeface="Times New Roman"/>
                <a:cs typeface="Times New Roman"/>
              </a:rPr>
              <a:t> </a:t>
            </a:r>
            <a:r>
              <a:rPr lang="en-US" sz="2600" dirty="0" smtClean="0">
                <a:latin typeface="Times New Roman"/>
                <a:cs typeface="Times New Roman"/>
              </a:rPr>
              <a:t>(NVD</a:t>
            </a:r>
            <a:r>
              <a:rPr lang="en-US" sz="2600" dirty="0">
                <a:latin typeface="Times New Roman"/>
                <a:cs typeface="Times New Roman"/>
              </a:rPr>
              <a:t>, NVE, </a:t>
            </a:r>
            <a:r>
              <a:rPr lang="en-US" sz="2600" dirty="0" smtClean="0">
                <a:latin typeface="Times New Roman"/>
                <a:cs typeface="Times New Roman"/>
              </a:rPr>
              <a:t>NVI)</a:t>
            </a:r>
            <a:endParaRPr lang="en-US" sz="2600" dirty="0">
              <a:latin typeface="Times New Roman"/>
              <a:cs typeface="Times New Roman"/>
            </a:endParaRPr>
          </a:p>
        </p:txBody>
      </p:sp>
      <p:sp>
        <p:nvSpPr>
          <p:cNvPr id="5" name="Title 1"/>
          <p:cNvSpPr>
            <a:spLocks noGrp="1"/>
          </p:cNvSpPr>
          <p:nvPr>
            <p:ph type="title"/>
          </p:nvPr>
        </p:nvSpPr>
        <p:spPr>
          <a:xfrm>
            <a:off x="-152400" y="990600"/>
            <a:ext cx="2590800" cy="457200"/>
          </a:xfrm>
        </p:spPr>
        <p:txBody>
          <a:bodyPr>
            <a:normAutofit/>
          </a:bodyPr>
          <a:lstStyle/>
          <a:p>
            <a:r>
              <a:rPr lang="en-US" sz="2000" dirty="0" smtClean="0">
                <a:latin typeface="Times New Roman"/>
                <a:cs typeface="Times New Roman"/>
              </a:rPr>
              <a:t>Diagnosis continues</a:t>
            </a:r>
            <a:endParaRPr lang="en-US" sz="2000" dirty="0">
              <a:latin typeface="Times New Roman"/>
              <a:cs typeface="Times New Roman"/>
            </a:endParaRPr>
          </a:p>
        </p:txBody>
      </p:sp>
    </p:spTree>
    <p:extLst>
      <p:ext uri="{BB962C8B-B14F-4D97-AF65-F5344CB8AC3E}">
        <p14:creationId xmlns:p14="http://schemas.microsoft.com/office/powerpoint/2010/main" val="1891438217"/>
      </p:ext>
    </p:extLst>
  </p:cSld>
  <p:clrMapOvr>
    <a:masterClrMapping/>
  </p:clrMapOvr>
  <mc:AlternateContent xmlns:mc="http://schemas.openxmlformats.org/markup-compatibility/2006">
    <mc:Choice xmlns:p14="http://schemas.microsoft.com/office/powerpoint/2010/main" Requires="p14">
      <p:transition spd="slow" p14:dur="2000" advTm="1357"/>
    </mc:Choice>
    <mc:Fallback>
      <p:transition xmlns:p14="http://schemas.microsoft.com/office/powerpoint/2010/main" spd="slow" advTm="1357"/>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1133856"/>
            <a:ext cx="6400800" cy="2752344"/>
          </a:xfrm>
          <a:prstGeom prst="rect">
            <a:avLst/>
          </a:prstGeom>
        </p:spPr>
      </p:pic>
      <p:pic>
        <p:nvPicPr>
          <p:cNvPr id="5" name="Picture 4"/>
          <p:cNvPicPr>
            <a:picLocks noChangeAspect="1"/>
          </p:cNvPicPr>
          <p:nvPr/>
        </p:nvPicPr>
        <p:blipFill>
          <a:blip r:embed="rId3"/>
          <a:stretch>
            <a:fillRect/>
          </a:stretch>
        </p:blipFill>
        <p:spPr>
          <a:xfrm>
            <a:off x="1295400" y="4038600"/>
            <a:ext cx="6248400" cy="2664153"/>
          </a:xfrm>
          <a:prstGeom prst="rect">
            <a:avLst/>
          </a:prstGeom>
        </p:spPr>
      </p:pic>
    </p:spTree>
    <p:extLst>
      <p:ext uri="{BB962C8B-B14F-4D97-AF65-F5344CB8AC3E}">
        <p14:creationId xmlns:p14="http://schemas.microsoft.com/office/powerpoint/2010/main" val="3019158453"/>
      </p:ext>
    </p:extLst>
  </p:cSld>
  <p:clrMapOvr>
    <a:masterClrMapping/>
  </p:clrMapOvr>
  <mc:AlternateContent xmlns:mc="http://schemas.openxmlformats.org/markup-compatibility/2006">
    <mc:Choice xmlns:p14="http://schemas.microsoft.com/office/powerpoint/2010/main" Requires="p14">
      <p:transition spd="slow" p14:dur="2000" advTm="2031"/>
    </mc:Choice>
    <mc:Fallback>
      <p:transition xmlns:p14="http://schemas.microsoft.com/office/powerpoint/2010/main" spd="slow" advTm="2031"/>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 y="1600200"/>
            <a:ext cx="5638800" cy="2743200"/>
          </a:xfrm>
        </p:spPr>
        <p:txBody>
          <a:bodyPr/>
          <a:lstStyle/>
          <a:p>
            <a:pPr marL="514350" indent="-514350">
              <a:buFont typeface="+mj-lt"/>
              <a:buAutoNum type="arabicPeriod" startAt="3"/>
            </a:pPr>
            <a:r>
              <a:rPr lang="en-US" b="1" dirty="0">
                <a:latin typeface="Times New Roman"/>
                <a:cs typeface="Times New Roman"/>
              </a:rPr>
              <a:t>Ocular Investigation</a:t>
            </a:r>
          </a:p>
          <a:p>
            <a:endParaRPr lang="en-US" sz="2400" dirty="0" smtClean="0">
              <a:latin typeface="Times New Roman"/>
              <a:cs typeface="Times New Roman"/>
            </a:endParaRPr>
          </a:p>
          <a:p>
            <a:r>
              <a:rPr lang="en-US" sz="2400" dirty="0" smtClean="0">
                <a:latin typeface="Times New Roman"/>
                <a:cs typeface="Times New Roman"/>
              </a:rPr>
              <a:t>FFA </a:t>
            </a:r>
            <a:r>
              <a:rPr lang="en-US" sz="2400" dirty="0">
                <a:latin typeface="Times New Roman"/>
                <a:cs typeface="Times New Roman"/>
              </a:rPr>
              <a:t>(Fundus Fluorescein Angiography)</a:t>
            </a:r>
          </a:p>
          <a:p>
            <a:r>
              <a:rPr lang="en-US" sz="2400" dirty="0" smtClean="0">
                <a:latin typeface="Times New Roman"/>
                <a:cs typeface="Times New Roman"/>
              </a:rPr>
              <a:t>ERG </a:t>
            </a:r>
            <a:r>
              <a:rPr lang="en-US" sz="2400" dirty="0">
                <a:latin typeface="Times New Roman"/>
                <a:cs typeface="Times New Roman"/>
              </a:rPr>
              <a:t>(</a:t>
            </a:r>
            <a:r>
              <a:rPr lang="en-US" sz="2400" dirty="0" err="1">
                <a:latin typeface="Times New Roman"/>
                <a:cs typeface="Times New Roman"/>
              </a:rPr>
              <a:t>Electroretinogram</a:t>
            </a:r>
            <a:r>
              <a:rPr lang="en-US" sz="2400" dirty="0">
                <a:latin typeface="Times New Roman"/>
                <a:cs typeface="Times New Roman"/>
              </a:rPr>
              <a:t>)</a:t>
            </a:r>
          </a:p>
          <a:p>
            <a:r>
              <a:rPr lang="en-US" sz="2400" dirty="0">
                <a:latin typeface="Times New Roman"/>
                <a:cs typeface="Times New Roman"/>
              </a:rPr>
              <a:t>OCT (Optical Coherence Tomography)</a:t>
            </a:r>
            <a:endParaRPr lang="en-US" sz="2400" dirty="0">
              <a:latin typeface="Times New Roman"/>
              <a:cs typeface="Times New Roman"/>
            </a:endParaRPr>
          </a:p>
        </p:txBody>
      </p:sp>
      <p:sp>
        <p:nvSpPr>
          <p:cNvPr id="4" name="Title 1"/>
          <p:cNvSpPr>
            <a:spLocks noGrp="1"/>
          </p:cNvSpPr>
          <p:nvPr>
            <p:ph type="title"/>
          </p:nvPr>
        </p:nvSpPr>
        <p:spPr>
          <a:xfrm>
            <a:off x="-152400" y="990600"/>
            <a:ext cx="2590800" cy="457200"/>
          </a:xfrm>
        </p:spPr>
        <p:txBody>
          <a:bodyPr>
            <a:normAutofit/>
          </a:bodyPr>
          <a:lstStyle/>
          <a:p>
            <a:r>
              <a:rPr lang="en-US" sz="2000" dirty="0" smtClean="0">
                <a:latin typeface="Times New Roman"/>
                <a:cs typeface="Times New Roman"/>
              </a:rPr>
              <a:t>Diagnosis continues</a:t>
            </a:r>
            <a:endParaRPr lang="en-US" sz="2000" dirty="0">
              <a:latin typeface="Times New Roman"/>
              <a:cs typeface="Times New Roman"/>
            </a:endParaRPr>
          </a:p>
        </p:txBody>
      </p:sp>
      <p:pic>
        <p:nvPicPr>
          <p:cNvPr id="5" name="Picture 4"/>
          <p:cNvPicPr>
            <a:picLocks noChangeAspect="1"/>
          </p:cNvPicPr>
          <p:nvPr/>
        </p:nvPicPr>
        <p:blipFill>
          <a:blip r:embed="rId3"/>
          <a:stretch>
            <a:fillRect/>
          </a:stretch>
        </p:blipFill>
        <p:spPr>
          <a:xfrm>
            <a:off x="5562600" y="1600200"/>
            <a:ext cx="3306951" cy="3203778"/>
          </a:xfrm>
          <a:prstGeom prst="rect">
            <a:avLst/>
          </a:prstGeom>
        </p:spPr>
      </p:pic>
      <p:pic>
        <p:nvPicPr>
          <p:cNvPr id="6" name="Picture 5"/>
          <p:cNvPicPr>
            <a:picLocks noChangeAspect="1"/>
          </p:cNvPicPr>
          <p:nvPr/>
        </p:nvPicPr>
        <p:blipFill>
          <a:blip r:embed="rId4"/>
          <a:stretch>
            <a:fillRect/>
          </a:stretch>
        </p:blipFill>
        <p:spPr>
          <a:xfrm>
            <a:off x="4157134" y="4792132"/>
            <a:ext cx="4724400" cy="1943160"/>
          </a:xfrm>
          <a:prstGeom prst="rect">
            <a:avLst/>
          </a:prstGeom>
        </p:spPr>
      </p:pic>
    </p:spTree>
    <p:extLst>
      <p:ext uri="{BB962C8B-B14F-4D97-AF65-F5344CB8AC3E}">
        <p14:creationId xmlns:p14="http://schemas.microsoft.com/office/powerpoint/2010/main" val="2270174128"/>
      </p:ext>
    </p:extLst>
  </p:cSld>
  <p:clrMapOvr>
    <a:masterClrMapping/>
  </p:clrMapOvr>
  <mc:AlternateContent xmlns:mc="http://schemas.openxmlformats.org/markup-compatibility/2006">
    <mc:Choice xmlns:p14="http://schemas.microsoft.com/office/powerpoint/2010/main" Requires="p14">
      <p:transition spd="slow" p14:dur="2000" advTm="5452"/>
    </mc:Choice>
    <mc:Fallback>
      <p:transition xmlns:p14="http://schemas.microsoft.com/office/powerpoint/2010/main" spd="slow" advTm="5452"/>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600200"/>
            <a:ext cx="5867400" cy="558140"/>
          </a:xfrm>
        </p:spPr>
        <p:txBody>
          <a:bodyPr>
            <a:normAutofit fontScale="90000"/>
          </a:bodyPr>
          <a:lstStyle/>
          <a:p>
            <a:pPr marL="742950" indent="-742950">
              <a:buFont typeface="+mj-lt"/>
              <a:buAutoNum type="arabicPeriod" startAt="4"/>
            </a:pPr>
            <a:r>
              <a:rPr lang="en-US" dirty="0">
                <a:latin typeface="Times New Roman"/>
                <a:cs typeface="Times New Roman"/>
              </a:rPr>
              <a:t>Systemic Investigation</a:t>
            </a:r>
            <a:endParaRPr lang="en-US" dirty="0">
              <a:latin typeface="Times New Roman"/>
              <a:cs typeface="Times New Roman"/>
            </a:endParaRPr>
          </a:p>
        </p:txBody>
      </p:sp>
      <p:sp>
        <p:nvSpPr>
          <p:cNvPr id="3" name="Content Placeholder 2"/>
          <p:cNvSpPr>
            <a:spLocks noGrp="1"/>
          </p:cNvSpPr>
          <p:nvPr>
            <p:ph idx="1"/>
          </p:nvPr>
        </p:nvSpPr>
        <p:spPr>
          <a:xfrm>
            <a:off x="76200" y="2667000"/>
            <a:ext cx="3962400" cy="3962400"/>
          </a:xfrm>
        </p:spPr>
        <p:txBody>
          <a:bodyPr>
            <a:normAutofit lnSpcReduction="10000"/>
          </a:bodyPr>
          <a:lstStyle/>
          <a:p>
            <a:pPr marL="0" indent="0">
              <a:buNone/>
            </a:pPr>
            <a:r>
              <a:rPr lang="en-US" sz="3000" b="1" dirty="0">
                <a:latin typeface="Times New Roman"/>
                <a:cs typeface="Times New Roman"/>
              </a:rPr>
              <a:t>All Patients</a:t>
            </a:r>
          </a:p>
          <a:p>
            <a:r>
              <a:rPr lang="en-US" sz="2600" dirty="0">
                <a:latin typeface="Times New Roman"/>
                <a:cs typeface="Times New Roman"/>
              </a:rPr>
              <a:t>CBC &amp; ESR</a:t>
            </a:r>
          </a:p>
          <a:p>
            <a:r>
              <a:rPr lang="en-US" sz="2600" dirty="0">
                <a:latin typeface="Times New Roman"/>
                <a:cs typeface="Times New Roman"/>
              </a:rPr>
              <a:t>Renal function tests</a:t>
            </a:r>
          </a:p>
          <a:p>
            <a:r>
              <a:rPr lang="en-US" sz="2600" dirty="0">
                <a:latin typeface="Times New Roman"/>
                <a:cs typeface="Times New Roman"/>
              </a:rPr>
              <a:t>Random blood glucose</a:t>
            </a:r>
          </a:p>
          <a:p>
            <a:r>
              <a:rPr lang="en-US" sz="2600" dirty="0">
                <a:latin typeface="Times New Roman"/>
                <a:cs typeface="Times New Roman"/>
              </a:rPr>
              <a:t>Lipid profile</a:t>
            </a:r>
          </a:p>
          <a:p>
            <a:r>
              <a:rPr lang="en-US" sz="2600" dirty="0">
                <a:latin typeface="Times New Roman"/>
                <a:cs typeface="Times New Roman"/>
              </a:rPr>
              <a:t>Plasma protein electrophoresis</a:t>
            </a:r>
          </a:p>
          <a:p>
            <a:r>
              <a:rPr lang="en-US" sz="2600" dirty="0">
                <a:latin typeface="Times New Roman"/>
                <a:cs typeface="Times New Roman"/>
              </a:rPr>
              <a:t>Thyroid function</a:t>
            </a:r>
          </a:p>
          <a:p>
            <a:r>
              <a:rPr lang="en-US" sz="2600" dirty="0">
                <a:latin typeface="Times New Roman"/>
                <a:cs typeface="Times New Roman"/>
              </a:rPr>
              <a:t>ECG</a:t>
            </a:r>
            <a:endParaRPr lang="en-US" sz="2600" dirty="0">
              <a:latin typeface="Times New Roman"/>
              <a:cs typeface="Times New Roman"/>
            </a:endParaRPr>
          </a:p>
        </p:txBody>
      </p:sp>
      <p:sp>
        <p:nvSpPr>
          <p:cNvPr id="5" name="Title 1"/>
          <p:cNvSpPr txBox="1">
            <a:spLocks/>
          </p:cNvSpPr>
          <p:nvPr/>
        </p:nvSpPr>
        <p:spPr>
          <a:xfrm>
            <a:off x="-152400" y="914400"/>
            <a:ext cx="25908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Times New Roman"/>
                <a:cs typeface="Times New Roman"/>
              </a:rPr>
              <a:t>Diagnosis continues</a:t>
            </a:r>
            <a:endParaRPr lang="en-US" sz="2000" dirty="0">
              <a:latin typeface="Times New Roman"/>
              <a:cs typeface="Times New Roman"/>
            </a:endParaRPr>
          </a:p>
        </p:txBody>
      </p:sp>
      <p:sp>
        <p:nvSpPr>
          <p:cNvPr id="7" name="Content Placeholder 2"/>
          <p:cNvSpPr txBox="1">
            <a:spLocks/>
          </p:cNvSpPr>
          <p:nvPr/>
        </p:nvSpPr>
        <p:spPr>
          <a:xfrm>
            <a:off x="3810000" y="2590800"/>
            <a:ext cx="5410200" cy="3962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latin typeface="Times New Roman"/>
                <a:cs typeface="Times New Roman"/>
              </a:rPr>
              <a:t>According to clinical indication</a:t>
            </a:r>
          </a:p>
          <a:p>
            <a:r>
              <a:rPr lang="en-US" sz="2800" dirty="0">
                <a:latin typeface="Times New Roman"/>
                <a:cs typeface="Times New Roman"/>
              </a:rPr>
              <a:t>Thrombophilia screen</a:t>
            </a:r>
          </a:p>
          <a:p>
            <a:r>
              <a:rPr lang="en-US" sz="2800" dirty="0" err="1">
                <a:latin typeface="Times New Roman"/>
                <a:cs typeface="Times New Roman"/>
              </a:rPr>
              <a:t>Anticardiolipin</a:t>
            </a:r>
            <a:r>
              <a:rPr lang="en-US" sz="2800" dirty="0">
                <a:latin typeface="Times New Roman"/>
                <a:cs typeface="Times New Roman"/>
              </a:rPr>
              <a:t> antibody</a:t>
            </a:r>
          </a:p>
          <a:p>
            <a:r>
              <a:rPr lang="en-US" sz="2800" dirty="0">
                <a:latin typeface="Times New Roman"/>
                <a:cs typeface="Times New Roman"/>
              </a:rPr>
              <a:t>CRP</a:t>
            </a:r>
          </a:p>
          <a:p>
            <a:r>
              <a:rPr lang="en-US" sz="2800" dirty="0">
                <a:latin typeface="Times New Roman"/>
                <a:cs typeface="Times New Roman"/>
              </a:rPr>
              <a:t>Serum ACE</a:t>
            </a:r>
          </a:p>
          <a:p>
            <a:r>
              <a:rPr lang="en-US" sz="2800" dirty="0">
                <a:latin typeface="Times New Roman"/>
                <a:cs typeface="Times New Roman"/>
              </a:rPr>
              <a:t>Autoantibodies</a:t>
            </a:r>
          </a:p>
          <a:p>
            <a:r>
              <a:rPr lang="en-US" sz="2800" dirty="0">
                <a:latin typeface="Times New Roman"/>
                <a:cs typeface="Times New Roman"/>
              </a:rPr>
              <a:t>CXR</a:t>
            </a:r>
          </a:p>
          <a:p>
            <a:r>
              <a:rPr lang="en-US" sz="2800" dirty="0">
                <a:latin typeface="Times New Roman"/>
                <a:cs typeface="Times New Roman"/>
              </a:rPr>
              <a:t>Fasting plasma </a:t>
            </a:r>
            <a:r>
              <a:rPr lang="en-US" sz="2800" dirty="0" err="1">
                <a:latin typeface="Times New Roman"/>
                <a:cs typeface="Times New Roman"/>
              </a:rPr>
              <a:t>homocystine</a:t>
            </a:r>
            <a:r>
              <a:rPr lang="en-US" sz="2800" dirty="0">
                <a:latin typeface="Times New Roman"/>
                <a:cs typeface="Times New Roman"/>
              </a:rPr>
              <a:t> levels</a:t>
            </a:r>
            <a:endParaRPr lang="en-US" sz="2800" dirty="0">
              <a:latin typeface="Times New Roman"/>
              <a:cs typeface="Times New Roman"/>
            </a:endParaRPr>
          </a:p>
        </p:txBody>
      </p:sp>
    </p:spTree>
    <p:extLst>
      <p:ext uri="{BB962C8B-B14F-4D97-AF65-F5344CB8AC3E}">
        <p14:creationId xmlns:p14="http://schemas.microsoft.com/office/powerpoint/2010/main" val="2601811956"/>
      </p:ext>
    </p:extLst>
  </p:cSld>
  <p:clrMapOvr>
    <a:masterClrMapping/>
  </p:clrMapOvr>
  <mc:AlternateContent xmlns:mc="http://schemas.openxmlformats.org/markup-compatibility/2006">
    <mc:Choice xmlns:p14="http://schemas.microsoft.com/office/powerpoint/2010/main" Requires="p14">
      <p:transition spd="slow" p14:dur="2000" advTm="1672"/>
    </mc:Choice>
    <mc:Fallback>
      <p:transition xmlns:p14="http://schemas.microsoft.com/office/powerpoint/2010/main" spd="slow" advTm="1672"/>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015340"/>
          </a:xfrm>
        </p:spPr>
        <p:txBody>
          <a:bodyPr/>
          <a:lstStyle/>
          <a:p>
            <a:r>
              <a:rPr lang="en-US" dirty="0" smtClean="0">
                <a:latin typeface="Times New Roman"/>
                <a:cs typeface="Times New Roman"/>
              </a:rPr>
              <a:t>Complication</a:t>
            </a:r>
            <a:endParaRPr lang="en-US" dirty="0">
              <a:latin typeface="Times New Roman"/>
              <a:cs typeface="Times New Roman"/>
            </a:endParaRPr>
          </a:p>
        </p:txBody>
      </p:sp>
      <p:sp>
        <p:nvSpPr>
          <p:cNvPr id="3" name="Content Placeholder 2"/>
          <p:cNvSpPr>
            <a:spLocks noGrp="1"/>
          </p:cNvSpPr>
          <p:nvPr>
            <p:ph idx="1"/>
          </p:nvPr>
        </p:nvSpPr>
        <p:spPr>
          <a:xfrm>
            <a:off x="457200" y="2590800"/>
            <a:ext cx="8229600" cy="2133600"/>
          </a:xfrm>
        </p:spPr>
        <p:txBody>
          <a:bodyPr>
            <a:normAutofit fontScale="92500" lnSpcReduction="10000"/>
          </a:bodyPr>
          <a:lstStyle/>
          <a:p>
            <a:r>
              <a:rPr lang="en-US" dirty="0">
                <a:latin typeface="Times New Roman"/>
                <a:cs typeface="Times New Roman"/>
              </a:rPr>
              <a:t>Macular edema (ME)</a:t>
            </a:r>
          </a:p>
          <a:p>
            <a:r>
              <a:rPr lang="en-US" dirty="0" smtClean="0">
                <a:latin typeface="Times New Roman"/>
                <a:cs typeface="Times New Roman"/>
              </a:rPr>
              <a:t>Neovascularization</a:t>
            </a:r>
            <a:endParaRPr lang="en-US" dirty="0">
              <a:latin typeface="Times New Roman"/>
              <a:cs typeface="Times New Roman"/>
            </a:endParaRPr>
          </a:p>
          <a:p>
            <a:r>
              <a:rPr lang="en-US" dirty="0">
                <a:latin typeface="Times New Roman"/>
                <a:cs typeface="Times New Roman"/>
              </a:rPr>
              <a:t>Vitreous hemorrhage</a:t>
            </a:r>
          </a:p>
          <a:p>
            <a:r>
              <a:rPr lang="en-US" dirty="0">
                <a:latin typeface="Times New Roman"/>
                <a:cs typeface="Times New Roman"/>
              </a:rPr>
              <a:t>Optic atrophy</a:t>
            </a:r>
            <a:endParaRPr lang="en-US" dirty="0">
              <a:latin typeface="Times New Roman"/>
              <a:cs typeface="Times New Roman"/>
            </a:endParaRPr>
          </a:p>
        </p:txBody>
      </p:sp>
    </p:spTree>
    <p:extLst>
      <p:ext uri="{BB962C8B-B14F-4D97-AF65-F5344CB8AC3E}">
        <p14:creationId xmlns:p14="http://schemas.microsoft.com/office/powerpoint/2010/main" val="796622805"/>
      </p:ext>
    </p:extLst>
  </p:cSld>
  <p:clrMapOvr>
    <a:masterClrMapping/>
  </p:clrMapOvr>
  <mc:AlternateContent xmlns:mc="http://schemas.openxmlformats.org/markup-compatibility/2006">
    <mc:Choice xmlns:p14="http://schemas.microsoft.com/office/powerpoint/2010/main" Requires="p14">
      <p:transition spd="slow" p14:dur="2000" advTm="921"/>
    </mc:Choice>
    <mc:Fallback>
      <p:transition xmlns:p14="http://schemas.microsoft.com/office/powerpoint/2010/main" spd="slow" advTm="921"/>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Management</a:t>
            </a:r>
            <a:endParaRPr lang="en-US" dirty="0">
              <a:latin typeface="Times New Roman"/>
              <a:cs typeface="Times New Roman"/>
            </a:endParaRPr>
          </a:p>
        </p:txBody>
      </p:sp>
      <p:sp>
        <p:nvSpPr>
          <p:cNvPr id="3" name="Content Placeholder 2"/>
          <p:cNvSpPr>
            <a:spLocks noGrp="1"/>
          </p:cNvSpPr>
          <p:nvPr>
            <p:ph idx="1"/>
          </p:nvPr>
        </p:nvSpPr>
        <p:spPr>
          <a:xfrm>
            <a:off x="152400" y="2514600"/>
            <a:ext cx="8839200" cy="2286000"/>
          </a:xfrm>
        </p:spPr>
        <p:txBody>
          <a:bodyPr/>
          <a:lstStyle/>
          <a:p>
            <a:r>
              <a:rPr lang="en-US" dirty="0">
                <a:latin typeface="Times New Roman"/>
                <a:cs typeface="Times New Roman"/>
              </a:rPr>
              <a:t>Reduced Risk Factors</a:t>
            </a:r>
          </a:p>
          <a:p>
            <a:r>
              <a:rPr lang="en-US" dirty="0">
                <a:latin typeface="Times New Roman"/>
                <a:cs typeface="Times New Roman"/>
              </a:rPr>
              <a:t>Treat underlying medical disorders</a:t>
            </a:r>
          </a:p>
          <a:p>
            <a:r>
              <a:rPr lang="en-US" dirty="0">
                <a:latin typeface="Times New Roman"/>
                <a:cs typeface="Times New Roman"/>
              </a:rPr>
              <a:t>Follow up, NI-CRVO after 3 months and I-CRVO monthly for 6 months.</a:t>
            </a:r>
            <a:endParaRPr lang="en-US" dirty="0">
              <a:latin typeface="Times New Roman"/>
              <a:cs typeface="Times New Roman"/>
            </a:endParaRPr>
          </a:p>
        </p:txBody>
      </p:sp>
    </p:spTree>
    <p:extLst>
      <p:ext uri="{BB962C8B-B14F-4D97-AF65-F5344CB8AC3E}">
        <p14:creationId xmlns:p14="http://schemas.microsoft.com/office/powerpoint/2010/main" val="69949094"/>
      </p:ext>
    </p:extLst>
  </p:cSld>
  <p:clrMapOvr>
    <a:masterClrMapping/>
  </p:clrMapOvr>
  <mc:AlternateContent xmlns:mc="http://schemas.openxmlformats.org/markup-compatibility/2006">
    <mc:Choice xmlns:p14="http://schemas.microsoft.com/office/powerpoint/2010/main" Requires="p14">
      <p:transition spd="slow" p14:dur="2000" advTm="794"/>
    </mc:Choice>
    <mc:Fallback>
      <p:transition xmlns:p14="http://schemas.microsoft.com/office/powerpoint/2010/main" spd="slow" advTm="794"/>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Management of ME</a:t>
            </a:r>
            <a:endParaRPr lang="en-US" dirty="0">
              <a:latin typeface="Times New Roman"/>
              <a:cs typeface="Times New Roman"/>
            </a:endParaRPr>
          </a:p>
        </p:txBody>
      </p:sp>
      <p:sp>
        <p:nvSpPr>
          <p:cNvPr id="3" name="Content Placeholder 2"/>
          <p:cNvSpPr>
            <a:spLocks noGrp="1"/>
          </p:cNvSpPr>
          <p:nvPr>
            <p:ph idx="1"/>
          </p:nvPr>
        </p:nvSpPr>
        <p:spPr>
          <a:xfrm>
            <a:off x="457200" y="2514601"/>
            <a:ext cx="8229600" cy="3124200"/>
          </a:xfrm>
        </p:spPr>
        <p:txBody>
          <a:bodyPr>
            <a:normAutofit lnSpcReduction="10000"/>
          </a:bodyPr>
          <a:lstStyle/>
          <a:p>
            <a:pPr marL="514350" indent="-514350">
              <a:buFont typeface="+mj-lt"/>
              <a:buAutoNum type="arabicPeriod"/>
            </a:pPr>
            <a:r>
              <a:rPr lang="en-US" b="1" dirty="0" err="1">
                <a:latin typeface="Times New Roman"/>
                <a:cs typeface="Times New Roman"/>
              </a:rPr>
              <a:t>Intravitreal</a:t>
            </a:r>
            <a:r>
              <a:rPr lang="en-US" b="1" dirty="0">
                <a:latin typeface="Times New Roman"/>
                <a:cs typeface="Times New Roman"/>
              </a:rPr>
              <a:t> steroid</a:t>
            </a:r>
          </a:p>
          <a:p>
            <a:pPr marL="0" indent="0">
              <a:buNone/>
            </a:pPr>
            <a:r>
              <a:rPr lang="en-US" sz="2400" dirty="0">
                <a:latin typeface="Times New Roman"/>
                <a:cs typeface="Times New Roman"/>
              </a:rPr>
              <a:t>The SCORE </a:t>
            </a:r>
            <a:r>
              <a:rPr lang="en-US" sz="2400" dirty="0" smtClean="0">
                <a:latin typeface="Times New Roman"/>
                <a:cs typeface="Times New Roman"/>
              </a:rPr>
              <a:t>study </a:t>
            </a:r>
            <a:r>
              <a:rPr lang="en-US" sz="2400" dirty="0">
                <a:latin typeface="Times New Roman"/>
                <a:cs typeface="Times New Roman"/>
              </a:rPr>
              <a:t>compare 1 mg and 4 mg IVTA with standard-care treatment for vision loss associated with </a:t>
            </a:r>
            <a:r>
              <a:rPr lang="en-US" sz="2400" dirty="0" smtClean="0">
                <a:latin typeface="Times New Roman"/>
                <a:cs typeface="Times New Roman"/>
              </a:rPr>
              <a:t>macular </a:t>
            </a:r>
            <a:r>
              <a:rPr lang="en-US" sz="2400" dirty="0">
                <a:latin typeface="Times New Roman"/>
                <a:cs typeface="Times New Roman"/>
              </a:rPr>
              <a:t>edema secondary to RVO</a:t>
            </a:r>
            <a:r>
              <a:rPr lang="en-US" sz="2400" dirty="0" smtClean="0">
                <a:latin typeface="Times New Roman"/>
                <a:cs typeface="Times New Roman"/>
              </a:rPr>
              <a:t> </a:t>
            </a:r>
          </a:p>
          <a:p>
            <a:pPr marL="0" indent="0">
              <a:buNone/>
            </a:pPr>
            <a:r>
              <a:rPr lang="en-US" sz="2400" dirty="0" smtClean="0">
                <a:latin typeface="Times New Roman"/>
                <a:cs typeface="Times New Roman"/>
              </a:rPr>
              <a:t>The SCORE study showed </a:t>
            </a:r>
            <a:r>
              <a:rPr lang="en-US" sz="2400" dirty="0">
                <a:latin typeface="Times New Roman"/>
                <a:cs typeface="Times New Roman"/>
              </a:rPr>
              <a:t>an improvement in the vision of 3 or more lines at one year in over 25% of patients treated with an average of 2 injections of 1 mg triamcinolone versus 7% of controls.</a:t>
            </a:r>
            <a:endParaRPr lang="en-US" sz="2400" dirty="0">
              <a:latin typeface="Times New Roman"/>
              <a:cs typeface="Times New Roman"/>
            </a:endParaRPr>
          </a:p>
        </p:txBody>
      </p:sp>
    </p:spTree>
    <p:extLst>
      <p:ext uri="{BB962C8B-B14F-4D97-AF65-F5344CB8AC3E}">
        <p14:creationId xmlns:p14="http://schemas.microsoft.com/office/powerpoint/2010/main" val="816568148"/>
      </p:ext>
    </p:extLst>
  </p:cSld>
  <p:clrMapOvr>
    <a:masterClrMapping/>
  </p:clrMapOvr>
  <mc:AlternateContent xmlns:mc="http://schemas.openxmlformats.org/markup-compatibility/2006">
    <mc:Choice xmlns:p14="http://schemas.microsoft.com/office/powerpoint/2010/main" Requires="p14">
      <p:transition spd="slow" p14:dur="2000" advTm="640"/>
    </mc:Choice>
    <mc:Fallback>
      <p:transition xmlns:p14="http://schemas.microsoft.com/office/powerpoint/2010/main" spd="slow" advTm="64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015340"/>
          </a:xfrm>
        </p:spPr>
        <p:txBody>
          <a:bodyPr/>
          <a:lstStyle/>
          <a:p>
            <a:r>
              <a:rPr lang="en-US" dirty="0">
                <a:latin typeface="Times New Roman"/>
                <a:cs typeface="Times New Roman"/>
              </a:rPr>
              <a:t>Management of ME</a:t>
            </a:r>
            <a:endParaRPr lang="en-US" dirty="0"/>
          </a:p>
        </p:txBody>
      </p:sp>
      <p:sp>
        <p:nvSpPr>
          <p:cNvPr id="3" name="Content Placeholder 2"/>
          <p:cNvSpPr>
            <a:spLocks noGrp="1"/>
          </p:cNvSpPr>
          <p:nvPr>
            <p:ph idx="1"/>
          </p:nvPr>
        </p:nvSpPr>
        <p:spPr>
          <a:xfrm>
            <a:off x="457200" y="2133600"/>
            <a:ext cx="8229600" cy="4572000"/>
          </a:xfrm>
        </p:spPr>
        <p:txBody>
          <a:bodyPr>
            <a:normAutofit fontScale="92500" lnSpcReduction="10000"/>
          </a:bodyPr>
          <a:lstStyle/>
          <a:p>
            <a:pPr marL="514350" indent="-514350">
              <a:buFont typeface="+mj-lt"/>
              <a:buAutoNum type="arabicPeriod"/>
            </a:pPr>
            <a:r>
              <a:rPr lang="en-US" b="1" dirty="0" err="1">
                <a:latin typeface="Times New Roman"/>
                <a:cs typeface="Times New Roman"/>
              </a:rPr>
              <a:t>Intravitreal</a:t>
            </a:r>
            <a:r>
              <a:rPr lang="en-US" b="1" dirty="0">
                <a:latin typeface="Times New Roman"/>
                <a:cs typeface="Times New Roman"/>
              </a:rPr>
              <a:t> steroid</a:t>
            </a:r>
          </a:p>
          <a:p>
            <a:pPr marL="0" indent="0">
              <a:buNone/>
            </a:pPr>
            <a:r>
              <a:rPr lang="en-US" sz="2100" dirty="0">
                <a:latin typeface="Times New Roman"/>
                <a:cs typeface="Times New Roman"/>
              </a:rPr>
              <a:t>Dexamethasone is a potent, water-soluble corticosteroid that can be delivered to the vitreous cavity by the dexamethasone </a:t>
            </a:r>
            <a:r>
              <a:rPr lang="en-US" sz="2100" dirty="0" err="1">
                <a:latin typeface="Times New Roman"/>
                <a:cs typeface="Times New Roman"/>
              </a:rPr>
              <a:t>intravitreal</a:t>
            </a:r>
            <a:r>
              <a:rPr lang="en-US" sz="2100" dirty="0">
                <a:latin typeface="Times New Roman"/>
                <a:cs typeface="Times New Roman"/>
              </a:rPr>
              <a:t> </a:t>
            </a:r>
            <a:r>
              <a:rPr lang="en-US" sz="2100" dirty="0" smtClean="0">
                <a:latin typeface="Times New Roman"/>
                <a:cs typeface="Times New Roman"/>
              </a:rPr>
              <a:t>implant. </a:t>
            </a:r>
            <a:r>
              <a:rPr lang="en-US" sz="2100" dirty="0">
                <a:latin typeface="Times New Roman"/>
                <a:cs typeface="Times New Roman"/>
              </a:rPr>
              <a:t>A DEX implant is composed of a biodegradable copolymer of lactic acid and glycolic acid-containing micronized dexamethasone</a:t>
            </a:r>
            <a:r>
              <a:rPr lang="en-US" sz="2100" dirty="0" smtClean="0">
                <a:latin typeface="Times New Roman"/>
                <a:cs typeface="Times New Roman"/>
              </a:rPr>
              <a:t>.</a:t>
            </a:r>
          </a:p>
          <a:p>
            <a:pPr marL="0" indent="0">
              <a:buNone/>
            </a:pPr>
            <a:endParaRPr lang="en-US" sz="2400" dirty="0">
              <a:latin typeface="Times New Roman"/>
              <a:cs typeface="Times New Roman"/>
            </a:endParaRPr>
          </a:p>
          <a:p>
            <a:pPr marL="0" indent="0">
              <a:buNone/>
            </a:pPr>
            <a:r>
              <a:rPr lang="en-US" sz="2000" dirty="0">
                <a:latin typeface="Times New Roman"/>
                <a:cs typeface="Times New Roman"/>
              </a:rPr>
              <a:t>The drug–copolymer complex gradually releases the total dose of dexamethasone over a series of months after insertion into the eye through a small pars </a:t>
            </a:r>
            <a:r>
              <a:rPr lang="en-US" sz="2000" dirty="0" err="1">
                <a:latin typeface="Times New Roman"/>
                <a:cs typeface="Times New Roman"/>
              </a:rPr>
              <a:t>plana</a:t>
            </a:r>
            <a:r>
              <a:rPr lang="en-US" sz="2000" dirty="0">
                <a:latin typeface="Times New Roman"/>
                <a:cs typeface="Times New Roman"/>
              </a:rPr>
              <a:t> puncture using a customized applicator system</a:t>
            </a:r>
            <a:endParaRPr lang="en-US" sz="2400" dirty="0" smtClean="0">
              <a:latin typeface="Times New Roman"/>
              <a:cs typeface="Times New Roman"/>
            </a:endParaRPr>
          </a:p>
          <a:p>
            <a:pPr marL="0" indent="0">
              <a:buNone/>
            </a:pPr>
            <a:endParaRPr lang="en-US" sz="2400" dirty="0" smtClean="0">
              <a:latin typeface="Times New Roman"/>
              <a:cs typeface="Times New Roman"/>
            </a:endParaRPr>
          </a:p>
          <a:p>
            <a:pPr marL="0" indent="0">
              <a:buNone/>
            </a:pPr>
            <a:r>
              <a:rPr lang="en-US" sz="2100" dirty="0" smtClean="0">
                <a:latin typeface="Times New Roman"/>
                <a:cs typeface="Times New Roman"/>
              </a:rPr>
              <a:t>A </a:t>
            </a:r>
            <a:r>
              <a:rPr lang="en-US" sz="2100" dirty="0">
                <a:latin typeface="Times New Roman"/>
                <a:cs typeface="Times New Roman"/>
              </a:rPr>
              <a:t>trial (GENEVA) of a 0.7 mg dexamethasone sustained-released biodegradable </a:t>
            </a:r>
            <a:r>
              <a:rPr lang="en-US" sz="2100" dirty="0" err="1">
                <a:latin typeface="Times New Roman"/>
                <a:cs typeface="Times New Roman"/>
              </a:rPr>
              <a:t>intravitreal</a:t>
            </a:r>
            <a:r>
              <a:rPr lang="en-US" sz="2100" dirty="0">
                <a:latin typeface="Times New Roman"/>
                <a:cs typeface="Times New Roman"/>
              </a:rPr>
              <a:t> implant (</a:t>
            </a:r>
            <a:r>
              <a:rPr lang="en-US" sz="2100" dirty="0" err="1">
                <a:latin typeface="Times New Roman"/>
                <a:cs typeface="Times New Roman"/>
              </a:rPr>
              <a:t>OzurdexR</a:t>
            </a:r>
            <a:r>
              <a:rPr lang="en-US" sz="2100" dirty="0">
                <a:latin typeface="Times New Roman"/>
                <a:cs typeface="Times New Roman"/>
              </a:rPr>
              <a:t>) showed substantial visual improvement over the first 2 months following a single implantation, though this declined to baseline by 6 months.</a:t>
            </a:r>
            <a:endParaRPr lang="en-US" sz="2100" dirty="0">
              <a:latin typeface="Times New Roman"/>
              <a:cs typeface="Times New Roman"/>
            </a:endParaRPr>
          </a:p>
        </p:txBody>
      </p:sp>
    </p:spTree>
    <p:extLst>
      <p:ext uri="{BB962C8B-B14F-4D97-AF65-F5344CB8AC3E}">
        <p14:creationId xmlns:p14="http://schemas.microsoft.com/office/powerpoint/2010/main" val="3520613292"/>
      </p:ext>
    </p:extLst>
  </p:cSld>
  <p:clrMapOvr>
    <a:masterClrMapping/>
  </p:clrMapOvr>
  <mc:AlternateContent xmlns:mc="http://schemas.openxmlformats.org/markup-compatibility/2006">
    <mc:Choice xmlns:p14="http://schemas.microsoft.com/office/powerpoint/2010/main" Requires="p14">
      <p:transition spd="slow" p14:dur="2000" advTm="29757"/>
    </mc:Choice>
    <mc:Fallback>
      <p:transition xmlns:p14="http://schemas.microsoft.com/office/powerpoint/2010/main" spd="slow" advTm="29757"/>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Management of ME</a:t>
            </a:r>
            <a:endParaRPr lang="en-US" dirty="0"/>
          </a:p>
        </p:txBody>
      </p:sp>
      <p:sp>
        <p:nvSpPr>
          <p:cNvPr id="3" name="Content Placeholder 2"/>
          <p:cNvSpPr>
            <a:spLocks noGrp="1"/>
          </p:cNvSpPr>
          <p:nvPr>
            <p:ph idx="1"/>
          </p:nvPr>
        </p:nvSpPr>
        <p:spPr>
          <a:xfrm>
            <a:off x="457200" y="2209800"/>
            <a:ext cx="8229600" cy="4267200"/>
          </a:xfrm>
        </p:spPr>
        <p:txBody>
          <a:bodyPr>
            <a:normAutofit fontScale="92500" lnSpcReduction="20000"/>
          </a:bodyPr>
          <a:lstStyle/>
          <a:p>
            <a:pPr marL="514350" indent="-514350">
              <a:buFont typeface="+mj-lt"/>
              <a:buAutoNum type="arabicPeriod" startAt="2"/>
            </a:pPr>
            <a:r>
              <a:rPr lang="en-US" b="1" dirty="0" err="1">
                <a:latin typeface="Times New Roman"/>
                <a:cs typeface="Times New Roman"/>
              </a:rPr>
              <a:t>Intravitreal</a:t>
            </a:r>
            <a:r>
              <a:rPr lang="en-US" b="1" dirty="0">
                <a:latin typeface="Times New Roman"/>
                <a:cs typeface="Times New Roman"/>
              </a:rPr>
              <a:t> anti-VEGF </a:t>
            </a:r>
            <a:r>
              <a:rPr lang="en-US" b="1" dirty="0" smtClean="0">
                <a:latin typeface="Times New Roman"/>
                <a:cs typeface="Times New Roman"/>
              </a:rPr>
              <a:t>agents</a:t>
            </a:r>
          </a:p>
          <a:p>
            <a:pPr marL="0" indent="0">
              <a:buNone/>
            </a:pPr>
            <a:r>
              <a:rPr lang="en-US" sz="3000" u="sng" dirty="0" err="1"/>
              <a:t>Ranibizumab</a:t>
            </a:r>
            <a:r>
              <a:rPr lang="en-US" sz="3000" u="sng" dirty="0"/>
              <a:t> for Macular Edema following Central Retinal Vein </a:t>
            </a:r>
            <a:r>
              <a:rPr lang="en-US" sz="3000" u="sng" dirty="0" smtClean="0"/>
              <a:t>Occlusion</a:t>
            </a:r>
            <a:endParaRPr lang="en-US" sz="3000" u="sng" dirty="0">
              <a:latin typeface="Times New Roman"/>
              <a:cs typeface="Times New Roman"/>
            </a:endParaRPr>
          </a:p>
          <a:p>
            <a:r>
              <a:rPr lang="en-US" sz="2400" dirty="0">
                <a:latin typeface="Times New Roman"/>
                <a:cs typeface="Times New Roman"/>
              </a:rPr>
              <a:t>Intraocular injections of </a:t>
            </a:r>
            <a:r>
              <a:rPr lang="en-US" sz="2400" b="1" dirty="0">
                <a:solidFill>
                  <a:srgbClr val="FF0000"/>
                </a:solidFill>
                <a:latin typeface="Times New Roman"/>
                <a:cs typeface="Times New Roman"/>
              </a:rPr>
              <a:t>0.3 mg or 0.5 mg</a:t>
            </a:r>
            <a:r>
              <a:rPr lang="en-US" sz="2400" dirty="0">
                <a:latin typeface="Times New Roman"/>
                <a:cs typeface="Times New Roman"/>
              </a:rPr>
              <a:t> </a:t>
            </a:r>
            <a:r>
              <a:rPr lang="en-US" sz="2400" dirty="0" err="1">
                <a:latin typeface="Times New Roman"/>
                <a:cs typeface="Times New Roman"/>
              </a:rPr>
              <a:t>ranibizumab</a:t>
            </a:r>
            <a:r>
              <a:rPr lang="en-US" sz="2400" dirty="0">
                <a:latin typeface="Times New Roman"/>
                <a:cs typeface="Times New Roman"/>
              </a:rPr>
              <a:t> provided rapid improvement in 6-month visual acuity and macular edema following CRVO, with low rates of ocular and </a:t>
            </a:r>
            <a:r>
              <a:rPr lang="en-US" sz="2400" dirty="0" err="1">
                <a:latin typeface="Times New Roman"/>
                <a:cs typeface="Times New Roman"/>
              </a:rPr>
              <a:t>nonocular</a:t>
            </a:r>
            <a:r>
              <a:rPr lang="en-US" sz="2400" dirty="0">
                <a:latin typeface="Times New Roman"/>
                <a:cs typeface="Times New Roman"/>
              </a:rPr>
              <a:t> safety events </a:t>
            </a:r>
          </a:p>
          <a:p>
            <a:r>
              <a:rPr lang="en-US" sz="2400" dirty="0">
                <a:latin typeface="Times New Roman"/>
                <a:cs typeface="Times New Roman"/>
              </a:rPr>
              <a:t>Injections were </a:t>
            </a:r>
            <a:r>
              <a:rPr lang="en-US" sz="2400" dirty="0">
                <a:solidFill>
                  <a:srgbClr val="008000"/>
                </a:solidFill>
                <a:latin typeface="Times New Roman"/>
                <a:cs typeface="Times New Roman"/>
              </a:rPr>
              <a:t>given monthly for 6 months and subsequently less intensively. </a:t>
            </a:r>
          </a:p>
          <a:p>
            <a:r>
              <a:rPr lang="en-US" sz="2400" dirty="0">
                <a:latin typeface="Times New Roman"/>
                <a:cs typeface="Times New Roman"/>
              </a:rPr>
              <a:t>Several uncontrolled case caries suggests that approximately </a:t>
            </a:r>
            <a:r>
              <a:rPr lang="en-US" sz="2400" dirty="0">
                <a:solidFill>
                  <a:schemeClr val="tx2">
                    <a:lumMod val="60000"/>
                    <a:lumOff val="40000"/>
                  </a:schemeClr>
                </a:solidFill>
                <a:latin typeface="Times New Roman"/>
                <a:cs typeface="Times New Roman"/>
              </a:rPr>
              <a:t>50% of patients improve 2 or more lines </a:t>
            </a:r>
            <a:r>
              <a:rPr lang="en-US" sz="2400" dirty="0">
                <a:latin typeface="Times New Roman"/>
                <a:cs typeface="Times New Roman"/>
              </a:rPr>
              <a:t>with </a:t>
            </a:r>
            <a:r>
              <a:rPr lang="en-US" sz="2400" dirty="0" err="1">
                <a:latin typeface="Times New Roman"/>
                <a:cs typeface="Times New Roman"/>
              </a:rPr>
              <a:t>intravitreal</a:t>
            </a:r>
            <a:r>
              <a:rPr lang="en-US" sz="2400" dirty="0">
                <a:latin typeface="Times New Roman"/>
                <a:cs typeface="Times New Roman"/>
              </a:rPr>
              <a:t> </a:t>
            </a:r>
            <a:r>
              <a:rPr lang="en-US" sz="2400" dirty="0" err="1">
                <a:latin typeface="Times New Roman"/>
                <a:cs typeface="Times New Roman"/>
              </a:rPr>
              <a:t>bevacizumab</a:t>
            </a:r>
            <a:r>
              <a:rPr lang="en-US" sz="2400" dirty="0">
                <a:latin typeface="Times New Roman"/>
                <a:cs typeface="Times New Roman"/>
              </a:rPr>
              <a:t>, with 90% of eye achieving </a:t>
            </a:r>
            <a:r>
              <a:rPr lang="en-US" sz="2400" dirty="0" err="1">
                <a:latin typeface="Times New Roman"/>
                <a:cs typeface="Times New Roman"/>
              </a:rPr>
              <a:t>stabilisation</a:t>
            </a:r>
            <a:r>
              <a:rPr lang="en-US" sz="2400" dirty="0">
                <a:latin typeface="Times New Roman"/>
                <a:cs typeface="Times New Roman"/>
              </a:rPr>
              <a:t> of vision by 12 months</a:t>
            </a:r>
            <a:r>
              <a:rPr lang="en-US" dirty="0">
                <a:latin typeface="Times New Roman"/>
                <a:cs typeface="Times New Roman"/>
              </a:rPr>
              <a:t>. </a:t>
            </a:r>
            <a:endParaRPr lang="en-US" dirty="0">
              <a:latin typeface="Times New Roman"/>
              <a:cs typeface="Times New Roman"/>
            </a:endParaRPr>
          </a:p>
        </p:txBody>
      </p:sp>
    </p:spTree>
    <p:extLst>
      <p:ext uri="{BB962C8B-B14F-4D97-AF65-F5344CB8AC3E}">
        <p14:creationId xmlns:p14="http://schemas.microsoft.com/office/powerpoint/2010/main" val="1842775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a:cs typeface="Times New Roman"/>
              </a:rPr>
              <a:t>Management of Neovascularization</a:t>
            </a:r>
            <a:endParaRPr lang="en-US" dirty="0">
              <a:latin typeface="Times New Roman"/>
              <a:cs typeface="Times New Roman"/>
            </a:endParaRPr>
          </a:p>
        </p:txBody>
      </p:sp>
      <p:sp>
        <p:nvSpPr>
          <p:cNvPr id="3" name="Content Placeholder 2"/>
          <p:cNvSpPr>
            <a:spLocks noGrp="1"/>
          </p:cNvSpPr>
          <p:nvPr>
            <p:ph idx="1"/>
          </p:nvPr>
        </p:nvSpPr>
        <p:spPr>
          <a:xfrm>
            <a:off x="457200" y="2209800"/>
            <a:ext cx="8229600" cy="4648200"/>
          </a:xfrm>
        </p:spPr>
        <p:txBody>
          <a:bodyPr>
            <a:normAutofit fontScale="77500" lnSpcReduction="20000"/>
          </a:bodyPr>
          <a:lstStyle/>
          <a:p>
            <a:r>
              <a:rPr lang="en-US" b="1" dirty="0"/>
              <a:t>Central Vein Occlusion Study (CVOS)</a:t>
            </a:r>
            <a:r>
              <a:rPr lang="en-US" dirty="0"/>
              <a:t>, provided guidelines for the treatment and follow-up care of patients with </a:t>
            </a:r>
            <a:r>
              <a:rPr lang="en-US" dirty="0" smtClean="0"/>
              <a:t>CRVO.</a:t>
            </a:r>
          </a:p>
          <a:p>
            <a:r>
              <a:rPr lang="en-US" dirty="0"/>
              <a:t>CVOS evaluated the efficacy of prophylactic PRP in </a:t>
            </a:r>
            <a:r>
              <a:rPr lang="en-US" b="1" i="1" dirty="0"/>
              <a:t>eyes with 10 or more disc areas </a:t>
            </a:r>
            <a:r>
              <a:rPr lang="en-US" dirty="0"/>
              <a:t>of retinal capillary </a:t>
            </a:r>
            <a:r>
              <a:rPr lang="en-US" dirty="0" err="1"/>
              <a:t>nonperfusion</a:t>
            </a:r>
            <a:r>
              <a:rPr lang="en-US" dirty="0"/>
              <a:t>, confirmed by fluorescein angiography, in </a:t>
            </a:r>
            <a:r>
              <a:rPr lang="en-US" i="1" dirty="0"/>
              <a:t>preventing development of 2 clock hours of iris neovascularization </a:t>
            </a:r>
            <a:r>
              <a:rPr lang="en-US" dirty="0"/>
              <a:t>or any angle neovascularization or whether it is more appropriate to apply PRP only when iris neovascularization or any angle neovascularization occurs. </a:t>
            </a:r>
            <a:endParaRPr lang="en-US" dirty="0" smtClean="0"/>
          </a:p>
          <a:p>
            <a:r>
              <a:rPr lang="en-US" dirty="0" smtClean="0"/>
              <a:t>CVOS </a:t>
            </a:r>
            <a:r>
              <a:rPr lang="en-US" dirty="0"/>
              <a:t>concluded that</a:t>
            </a:r>
            <a:r>
              <a:rPr lang="en-US" b="1" dirty="0"/>
              <a:t> </a:t>
            </a:r>
            <a:r>
              <a:rPr lang="en-US" b="1" dirty="0">
                <a:solidFill>
                  <a:schemeClr val="accent5">
                    <a:lumMod val="75000"/>
                  </a:schemeClr>
                </a:solidFill>
              </a:rPr>
              <a:t>prophylactic PRP did not prevent the development of iris neovascularization</a:t>
            </a:r>
            <a:r>
              <a:rPr lang="en-US" dirty="0">
                <a:solidFill>
                  <a:schemeClr val="accent5">
                    <a:lumMod val="75000"/>
                  </a:schemeClr>
                </a:solidFill>
              </a:rPr>
              <a:t> </a:t>
            </a:r>
            <a:r>
              <a:rPr lang="en-US" dirty="0"/>
              <a:t>and recommended to wait for the development of early iris neovascularization and then apply PRP.</a:t>
            </a:r>
            <a:endParaRPr lang="en-US" dirty="0">
              <a:latin typeface="Times New Roman"/>
              <a:cs typeface="Times New Roman"/>
            </a:endParaRPr>
          </a:p>
        </p:txBody>
      </p:sp>
    </p:spTree>
    <p:extLst>
      <p:ext uri="{BB962C8B-B14F-4D97-AF65-F5344CB8AC3E}">
        <p14:creationId xmlns:p14="http://schemas.microsoft.com/office/powerpoint/2010/main" val="1124153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990600"/>
            <a:ext cx="3048000" cy="685800"/>
          </a:xfrm>
        </p:spPr>
        <p:txBody>
          <a:bodyPr>
            <a:normAutofit fontScale="90000"/>
          </a:bodyPr>
          <a:lstStyle/>
          <a:p>
            <a:r>
              <a:rPr lang="en-US" dirty="0" smtClean="0">
                <a:latin typeface="Times New Roman"/>
                <a:cs typeface="Times New Roman"/>
              </a:rPr>
              <a:t>Outline</a:t>
            </a:r>
            <a:endParaRPr lang="en-US" dirty="0">
              <a:latin typeface="Times New Roman"/>
              <a:cs typeface="Times New Roman"/>
            </a:endParaRPr>
          </a:p>
        </p:txBody>
      </p:sp>
      <p:sp>
        <p:nvSpPr>
          <p:cNvPr id="3" name="Content Placeholder 2"/>
          <p:cNvSpPr>
            <a:spLocks noGrp="1"/>
          </p:cNvSpPr>
          <p:nvPr>
            <p:ph idx="1"/>
          </p:nvPr>
        </p:nvSpPr>
        <p:spPr>
          <a:xfrm>
            <a:off x="685800" y="1981200"/>
            <a:ext cx="7315200" cy="4572000"/>
          </a:xfrm>
        </p:spPr>
        <p:txBody>
          <a:bodyPr>
            <a:normAutofit fontScale="92500" lnSpcReduction="10000"/>
          </a:bodyPr>
          <a:lstStyle/>
          <a:p>
            <a:pPr marL="808038" indent="-808038">
              <a:buAutoNum type="romanUcPeriod"/>
            </a:pPr>
            <a:r>
              <a:rPr lang="en-US" dirty="0" smtClean="0">
                <a:latin typeface="Times New Roman"/>
                <a:cs typeface="Times New Roman"/>
              </a:rPr>
              <a:t>Introduction</a:t>
            </a:r>
          </a:p>
          <a:p>
            <a:pPr marL="808038" indent="-808038">
              <a:buAutoNum type="romanUcPeriod"/>
            </a:pPr>
            <a:r>
              <a:rPr lang="en-US" dirty="0" smtClean="0">
                <a:latin typeface="Times New Roman"/>
                <a:cs typeface="Times New Roman"/>
              </a:rPr>
              <a:t>Epidemiology</a:t>
            </a:r>
          </a:p>
          <a:p>
            <a:pPr marL="808038" indent="-808038">
              <a:buAutoNum type="romanUcPeriod"/>
            </a:pPr>
            <a:r>
              <a:rPr lang="en-US" dirty="0" smtClean="0">
                <a:latin typeface="Times New Roman"/>
                <a:cs typeface="Times New Roman"/>
              </a:rPr>
              <a:t>Pathophysiology</a:t>
            </a:r>
          </a:p>
          <a:p>
            <a:pPr marL="808038" indent="-808038">
              <a:buAutoNum type="romanUcPeriod"/>
            </a:pPr>
            <a:r>
              <a:rPr lang="en-US" dirty="0" smtClean="0">
                <a:latin typeface="Times New Roman"/>
                <a:cs typeface="Times New Roman"/>
              </a:rPr>
              <a:t>Etiology</a:t>
            </a:r>
          </a:p>
          <a:p>
            <a:pPr marL="808038" indent="-808038">
              <a:buAutoNum type="romanUcPeriod"/>
            </a:pPr>
            <a:r>
              <a:rPr lang="en-US" dirty="0" smtClean="0">
                <a:latin typeface="Times New Roman"/>
                <a:cs typeface="Times New Roman"/>
              </a:rPr>
              <a:t>Risk Factors</a:t>
            </a:r>
          </a:p>
          <a:p>
            <a:pPr marL="808038" indent="-808038">
              <a:buAutoNum type="romanUcPeriod"/>
            </a:pPr>
            <a:r>
              <a:rPr lang="en-US" dirty="0" smtClean="0">
                <a:latin typeface="Times New Roman"/>
                <a:cs typeface="Times New Roman"/>
              </a:rPr>
              <a:t>Diagnosis</a:t>
            </a:r>
          </a:p>
          <a:p>
            <a:pPr marL="808038" indent="-808038">
              <a:buAutoNum type="romanUcPeriod"/>
            </a:pPr>
            <a:r>
              <a:rPr lang="en-US" dirty="0" smtClean="0">
                <a:latin typeface="Times New Roman"/>
                <a:cs typeface="Times New Roman"/>
              </a:rPr>
              <a:t>Complications</a:t>
            </a:r>
          </a:p>
          <a:p>
            <a:pPr marL="808038" indent="-808038">
              <a:buAutoNum type="romanUcPeriod"/>
            </a:pPr>
            <a:r>
              <a:rPr lang="en-US" dirty="0" smtClean="0">
                <a:latin typeface="Times New Roman"/>
                <a:cs typeface="Times New Roman"/>
              </a:rPr>
              <a:t>Management</a:t>
            </a:r>
          </a:p>
          <a:p>
            <a:pPr marL="808038" indent="-808038">
              <a:buAutoNum type="romanUcPeriod"/>
            </a:pPr>
            <a:r>
              <a:rPr lang="en-US" dirty="0" smtClean="0">
                <a:latin typeface="Times New Roman"/>
                <a:cs typeface="Times New Roman"/>
              </a:rPr>
              <a:t>Prognosis</a:t>
            </a:r>
          </a:p>
          <a:p>
            <a:pPr marL="571500" indent="-571500">
              <a:buAutoNum type="romanUcPeriod"/>
            </a:pPr>
            <a:endParaRPr lang="en-US" dirty="0" smtClean="0">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1435441171"/>
      </p:ext>
    </p:extLst>
  </p:cSld>
  <p:clrMapOvr>
    <a:masterClrMapping/>
  </p:clrMapOvr>
  <mc:AlternateContent xmlns:mc="http://schemas.openxmlformats.org/markup-compatibility/2006">
    <mc:Choice xmlns:p14="http://schemas.microsoft.com/office/powerpoint/2010/main" Requires="p14">
      <p:transition spd="slow" p14:dur="2000" advTm="1686"/>
    </mc:Choice>
    <mc:Fallback>
      <p:transition xmlns:p14="http://schemas.microsoft.com/office/powerpoint/2010/main" spd="slow" advTm="1686"/>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a:cs typeface="Times New Roman"/>
              </a:rPr>
              <a:t>Management of Vitreous Hemorrhage</a:t>
            </a:r>
            <a:endParaRPr lang="en-US" dirty="0">
              <a:latin typeface="Times New Roman"/>
              <a:cs typeface="Times New Roman"/>
            </a:endParaRPr>
          </a:p>
        </p:txBody>
      </p:sp>
      <p:sp>
        <p:nvSpPr>
          <p:cNvPr id="3" name="Content Placeholder 2"/>
          <p:cNvSpPr>
            <a:spLocks noGrp="1"/>
          </p:cNvSpPr>
          <p:nvPr>
            <p:ph idx="1"/>
          </p:nvPr>
        </p:nvSpPr>
        <p:spPr>
          <a:xfrm>
            <a:off x="457200" y="2514601"/>
            <a:ext cx="8229600" cy="2133600"/>
          </a:xfrm>
        </p:spPr>
        <p:txBody>
          <a:bodyPr/>
          <a:lstStyle/>
          <a:p>
            <a:r>
              <a:rPr lang="en-US" dirty="0">
                <a:latin typeface="Times New Roman"/>
                <a:cs typeface="Times New Roman"/>
              </a:rPr>
              <a:t>pars </a:t>
            </a:r>
            <a:r>
              <a:rPr lang="en-US" dirty="0" err="1">
                <a:latin typeface="Times New Roman"/>
                <a:cs typeface="Times New Roman"/>
              </a:rPr>
              <a:t>plana</a:t>
            </a:r>
            <a:r>
              <a:rPr lang="en-US" dirty="0">
                <a:latin typeface="Times New Roman"/>
                <a:cs typeface="Times New Roman"/>
              </a:rPr>
              <a:t> </a:t>
            </a:r>
            <a:r>
              <a:rPr lang="en-US" dirty="0" err="1">
                <a:latin typeface="Times New Roman"/>
                <a:cs typeface="Times New Roman"/>
              </a:rPr>
              <a:t>vitrectomy</a:t>
            </a:r>
            <a:r>
              <a:rPr lang="en-US" dirty="0">
                <a:latin typeface="Times New Roman"/>
                <a:cs typeface="Times New Roman"/>
              </a:rPr>
              <a:t> performed concurrently with intraoperative PRP is the management strategy</a:t>
            </a:r>
            <a:endParaRPr lang="en-US" dirty="0">
              <a:latin typeface="Times New Roman"/>
              <a:cs typeface="Times New Roman"/>
            </a:endParaRPr>
          </a:p>
        </p:txBody>
      </p:sp>
    </p:spTree>
    <p:extLst>
      <p:ext uri="{BB962C8B-B14F-4D97-AF65-F5344CB8AC3E}">
        <p14:creationId xmlns:p14="http://schemas.microsoft.com/office/powerpoint/2010/main" val="29962852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685800"/>
          </a:xfrm>
        </p:spPr>
        <p:txBody>
          <a:bodyPr>
            <a:normAutofit fontScale="90000"/>
          </a:bodyPr>
          <a:lstStyle/>
          <a:p>
            <a:r>
              <a:rPr lang="en-US" dirty="0" smtClean="0"/>
              <a:t>Prognosis</a:t>
            </a:r>
            <a:endParaRPr lang="en-US" dirty="0"/>
          </a:p>
        </p:txBody>
      </p:sp>
      <p:sp>
        <p:nvSpPr>
          <p:cNvPr id="3" name="Content Placeholder 2"/>
          <p:cNvSpPr>
            <a:spLocks noGrp="1"/>
          </p:cNvSpPr>
          <p:nvPr>
            <p:ph idx="1"/>
          </p:nvPr>
        </p:nvSpPr>
        <p:spPr>
          <a:xfrm>
            <a:off x="457200" y="1828800"/>
            <a:ext cx="8229600" cy="4800600"/>
          </a:xfrm>
        </p:spPr>
        <p:txBody>
          <a:bodyPr>
            <a:normAutofit fontScale="55000" lnSpcReduction="20000"/>
          </a:bodyPr>
          <a:lstStyle/>
          <a:p>
            <a:r>
              <a:rPr lang="en-US" b="1" dirty="0"/>
              <a:t>NI-CRVO,</a:t>
            </a:r>
            <a:r>
              <a:rPr lang="en-US" dirty="0"/>
              <a:t> the prognosis is reasonably good with return of vision to normal or near normal in about 50%. The main cause for poor vision is chronic macular </a:t>
            </a:r>
            <a:r>
              <a:rPr lang="en-US" dirty="0" err="1"/>
              <a:t>oedema</a:t>
            </a:r>
            <a:r>
              <a:rPr lang="en-US" dirty="0"/>
              <a:t>, which may lead to secondary RPE changes. </a:t>
            </a:r>
          </a:p>
          <a:p>
            <a:endParaRPr lang="en-US" dirty="0"/>
          </a:p>
          <a:p>
            <a:r>
              <a:rPr lang="en-US" b="1" dirty="0"/>
              <a:t>To a certain extent the prognosis is related to initial visual acuity as follows:</a:t>
            </a:r>
          </a:p>
          <a:p>
            <a:r>
              <a:rPr lang="en-US" b="1" dirty="0" smtClean="0"/>
              <a:t>6</a:t>
            </a:r>
            <a:r>
              <a:rPr lang="en-US" b="1" dirty="0"/>
              <a:t>/18 or better, it is likely to remain so</a:t>
            </a:r>
          </a:p>
          <a:p>
            <a:r>
              <a:rPr lang="en-US" b="1" dirty="0" smtClean="0"/>
              <a:t>6</a:t>
            </a:r>
            <a:r>
              <a:rPr lang="en-US" b="1" dirty="0"/>
              <a:t>/24-6/60, the clinical course is variable, and vision may subsequently improve, remain the same, or worsen</a:t>
            </a:r>
          </a:p>
          <a:p>
            <a:r>
              <a:rPr lang="en-US" b="1" dirty="0" smtClean="0"/>
              <a:t>Worse </a:t>
            </a:r>
            <a:r>
              <a:rPr lang="en-US" b="1" dirty="0"/>
              <a:t>than 6/60, improvement is unlikely</a:t>
            </a:r>
          </a:p>
          <a:p>
            <a:endParaRPr lang="en-US" dirty="0"/>
          </a:p>
          <a:p>
            <a:r>
              <a:rPr lang="en-US" b="1" dirty="0"/>
              <a:t>I-CRVO, </a:t>
            </a:r>
            <a:r>
              <a:rPr lang="en-US" dirty="0"/>
              <a:t> the prognosis is extremely poor due to macular </a:t>
            </a:r>
            <a:r>
              <a:rPr lang="en-US" dirty="0" err="1"/>
              <a:t>ischaemia</a:t>
            </a:r>
            <a:r>
              <a:rPr lang="en-US" dirty="0"/>
              <a:t>. </a:t>
            </a:r>
            <a:r>
              <a:rPr lang="en-US" dirty="0" err="1"/>
              <a:t>Rubeosis</a:t>
            </a:r>
            <a:r>
              <a:rPr lang="en-US" dirty="0"/>
              <a:t> </a:t>
            </a:r>
            <a:r>
              <a:rPr lang="en-US" dirty="0" err="1"/>
              <a:t>iridis</a:t>
            </a:r>
            <a:r>
              <a:rPr lang="en-US" dirty="0"/>
              <a:t> develops in about 50% of eyes, usually between 2 and 4 months (100-day glaucoma), and there is a high risk of </a:t>
            </a:r>
            <a:r>
              <a:rPr lang="en-US" dirty="0" err="1"/>
              <a:t>neovascular</a:t>
            </a:r>
            <a:r>
              <a:rPr lang="en-US" dirty="0"/>
              <a:t> glaucoma. The development of </a:t>
            </a:r>
            <a:r>
              <a:rPr lang="en-US" dirty="0" err="1"/>
              <a:t>opticociliary</a:t>
            </a:r>
            <a:r>
              <a:rPr lang="en-US" dirty="0"/>
              <a:t> shunts may protect the eye from anterior segment neovascularization and probably indicates a dramatic reduction in risk. Retinal neovascularization occurs in about 5% of eyes.</a:t>
            </a:r>
            <a:endParaRPr lang="en-US" dirty="0"/>
          </a:p>
        </p:txBody>
      </p:sp>
    </p:spTree>
    <p:extLst>
      <p:ext uri="{BB962C8B-B14F-4D97-AF65-F5344CB8AC3E}">
        <p14:creationId xmlns:p14="http://schemas.microsoft.com/office/powerpoint/2010/main" val="17592413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685800"/>
          </a:xfrm>
        </p:spPr>
        <p:txBody>
          <a:bodyPr>
            <a:normAutofit fontScale="90000"/>
          </a:bodyPr>
          <a:lstStyle/>
          <a:p>
            <a:r>
              <a:rPr lang="en-US" dirty="0">
                <a:latin typeface="Times New Roman"/>
                <a:cs typeface="Times New Roman"/>
              </a:rPr>
              <a:t>Take-home Message </a:t>
            </a:r>
            <a:endParaRPr lang="en-US" dirty="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340995184"/>
              </p:ext>
            </p:extLst>
          </p:nvPr>
        </p:nvGraphicFramePr>
        <p:xfrm>
          <a:off x="381000" y="1981197"/>
          <a:ext cx="8458200" cy="4648204"/>
        </p:xfrm>
        <a:graphic>
          <a:graphicData uri="http://schemas.openxmlformats.org/drawingml/2006/table">
            <a:tbl>
              <a:tblPr firstRow="1" bandRow="1">
                <a:tableStyleId>{F5AB1C69-6EDB-4FF4-983F-18BD219EF322}</a:tableStyleId>
              </a:tblPr>
              <a:tblGrid>
                <a:gridCol w="1828800"/>
                <a:gridCol w="3429000"/>
                <a:gridCol w="3200400"/>
              </a:tblGrid>
              <a:tr h="430727">
                <a:tc>
                  <a:txBody>
                    <a:bodyPr/>
                    <a:lstStyle/>
                    <a:p>
                      <a:pPr algn="ctr"/>
                      <a:endParaRPr lang="en-US" dirty="0">
                        <a:latin typeface="Times New Roman"/>
                        <a:cs typeface="Times New Roman"/>
                      </a:endParaRPr>
                    </a:p>
                  </a:txBody>
                  <a:tcPr/>
                </a:tc>
                <a:tc>
                  <a:txBody>
                    <a:bodyPr/>
                    <a:lstStyle/>
                    <a:p>
                      <a:pPr algn="ctr"/>
                      <a:r>
                        <a:rPr lang="en-US" sz="1800" b="1" u="none" kern="1200" baseline="0" dirty="0" smtClean="0">
                          <a:solidFill>
                            <a:schemeClr val="lt1"/>
                          </a:solidFill>
                          <a:latin typeface="Times New Roman"/>
                          <a:ea typeface="+mn-ea"/>
                          <a:cs typeface="Times New Roman"/>
                        </a:rPr>
                        <a:t>NI-CRVO</a:t>
                      </a:r>
                      <a:endParaRPr lang="en-US" dirty="0">
                        <a:latin typeface="Times New Roman"/>
                        <a:cs typeface="Times New Roman"/>
                      </a:endParaRPr>
                    </a:p>
                  </a:txBody>
                  <a:tcPr/>
                </a:tc>
                <a:tc>
                  <a:txBody>
                    <a:bodyPr/>
                    <a:lstStyle/>
                    <a:p>
                      <a:pPr algn="ctr"/>
                      <a:r>
                        <a:rPr lang="en-US" sz="1800" b="1" u="none" kern="1200" baseline="0" dirty="0" smtClean="0">
                          <a:solidFill>
                            <a:schemeClr val="lt1"/>
                          </a:solidFill>
                          <a:latin typeface="Times New Roman"/>
                          <a:ea typeface="+mn-ea"/>
                          <a:cs typeface="Times New Roman"/>
                        </a:rPr>
                        <a:t>I-CRVO</a:t>
                      </a:r>
                      <a:endParaRPr lang="en-US" dirty="0">
                        <a:latin typeface="Times New Roman"/>
                        <a:cs typeface="Times New Roman"/>
                      </a:endParaRPr>
                    </a:p>
                  </a:txBody>
                  <a:tcPr/>
                </a:tc>
              </a:tr>
              <a:tr h="430727">
                <a:tc>
                  <a:txBody>
                    <a:bodyPr/>
                    <a:lstStyle/>
                    <a:p>
                      <a:pPr algn="ctr"/>
                      <a:r>
                        <a:rPr lang="en-US" dirty="0" smtClean="0">
                          <a:latin typeface="Times New Roman"/>
                          <a:cs typeface="Times New Roman"/>
                        </a:rPr>
                        <a:t>Frequency</a:t>
                      </a:r>
                      <a:endParaRPr lang="en-US" dirty="0">
                        <a:latin typeface="Times New Roman"/>
                        <a:cs typeface="Times New Roman"/>
                      </a:endParaRPr>
                    </a:p>
                  </a:txBody>
                  <a:tcPr/>
                </a:tc>
                <a:tc>
                  <a:txBody>
                    <a:bodyPr/>
                    <a:lstStyle/>
                    <a:p>
                      <a:pPr algn="ctr"/>
                      <a:r>
                        <a:rPr lang="en-US" dirty="0" smtClean="0">
                          <a:latin typeface="Times New Roman"/>
                          <a:cs typeface="Times New Roman"/>
                        </a:rPr>
                        <a:t>75-80%</a:t>
                      </a:r>
                      <a:endParaRPr lang="en-US" dirty="0">
                        <a:latin typeface="Times New Roman"/>
                        <a:cs typeface="Times New Roman"/>
                      </a:endParaRPr>
                    </a:p>
                  </a:txBody>
                  <a:tcPr/>
                </a:tc>
                <a:tc>
                  <a:txBody>
                    <a:bodyPr/>
                    <a:lstStyle/>
                    <a:p>
                      <a:pPr algn="ctr"/>
                      <a:r>
                        <a:rPr lang="en-US" dirty="0" smtClean="0">
                          <a:latin typeface="Times New Roman"/>
                          <a:cs typeface="Times New Roman"/>
                        </a:rPr>
                        <a:t>20-25%</a:t>
                      </a:r>
                      <a:endParaRPr lang="en-US" dirty="0">
                        <a:latin typeface="Times New Roman"/>
                        <a:cs typeface="Times New Roman"/>
                      </a:endParaRPr>
                    </a:p>
                  </a:txBody>
                  <a:tcPr/>
                </a:tc>
              </a:tr>
              <a:tr h="430727">
                <a:tc>
                  <a:txBody>
                    <a:bodyPr/>
                    <a:lstStyle/>
                    <a:p>
                      <a:pPr algn="ctr"/>
                      <a:r>
                        <a:rPr lang="en-US" dirty="0" smtClean="0">
                          <a:latin typeface="Times New Roman"/>
                          <a:cs typeface="Times New Roman"/>
                        </a:rPr>
                        <a:t>VA</a:t>
                      </a:r>
                      <a:endParaRPr lang="en-US" dirty="0">
                        <a:latin typeface="Times New Roman"/>
                        <a:cs typeface="Times New Roman"/>
                      </a:endParaRPr>
                    </a:p>
                  </a:txBody>
                  <a:tcPr/>
                </a:tc>
                <a:tc>
                  <a:txBody>
                    <a:bodyPr/>
                    <a:lstStyle/>
                    <a:p>
                      <a:pPr algn="ctr"/>
                      <a:r>
                        <a:rPr lang="en-US" dirty="0" smtClean="0">
                          <a:latin typeface="Times New Roman"/>
                          <a:cs typeface="Times New Roman"/>
                        </a:rPr>
                        <a:t>Better than 6/60</a:t>
                      </a:r>
                      <a:endParaRPr lang="en-US" dirty="0">
                        <a:latin typeface="Times New Roman"/>
                        <a:cs typeface="Times New Roman"/>
                      </a:endParaRPr>
                    </a:p>
                  </a:txBody>
                  <a:tcPr/>
                </a:tc>
                <a:tc>
                  <a:txBody>
                    <a:bodyPr/>
                    <a:lstStyle/>
                    <a:p>
                      <a:pPr algn="ctr"/>
                      <a:r>
                        <a:rPr lang="en-US" dirty="0" smtClean="0">
                          <a:latin typeface="Times New Roman"/>
                          <a:cs typeface="Times New Roman"/>
                        </a:rPr>
                        <a:t>Worse than 6/60</a:t>
                      </a:r>
                      <a:endParaRPr lang="en-US" dirty="0">
                        <a:latin typeface="Times New Roman"/>
                        <a:cs typeface="Times New Roman"/>
                      </a:endParaRPr>
                    </a:p>
                  </a:txBody>
                  <a:tcPr/>
                </a:tc>
              </a:tr>
              <a:tr h="430727">
                <a:tc>
                  <a:txBody>
                    <a:bodyPr/>
                    <a:lstStyle/>
                    <a:p>
                      <a:pPr algn="ctr"/>
                      <a:r>
                        <a:rPr lang="en-US" dirty="0" smtClean="0">
                          <a:latin typeface="Times New Roman"/>
                          <a:cs typeface="Times New Roman"/>
                        </a:rPr>
                        <a:t>RAPD</a:t>
                      </a:r>
                      <a:endParaRPr lang="en-US" dirty="0">
                        <a:latin typeface="Times New Roman"/>
                        <a:cs typeface="Times New Roman"/>
                      </a:endParaRPr>
                    </a:p>
                  </a:txBody>
                  <a:tcPr/>
                </a:tc>
                <a:tc>
                  <a:txBody>
                    <a:bodyPr/>
                    <a:lstStyle/>
                    <a:p>
                      <a:pPr algn="ctr"/>
                      <a:r>
                        <a:rPr lang="en-US" dirty="0" smtClean="0">
                          <a:latin typeface="Times New Roman"/>
                          <a:cs typeface="Times New Roman"/>
                        </a:rPr>
                        <a:t>Slight or nil</a:t>
                      </a:r>
                      <a:endParaRPr lang="en-US" dirty="0">
                        <a:latin typeface="Times New Roman"/>
                        <a:cs typeface="Times New Roman"/>
                      </a:endParaRPr>
                    </a:p>
                  </a:txBody>
                  <a:tcPr/>
                </a:tc>
                <a:tc>
                  <a:txBody>
                    <a:bodyPr/>
                    <a:lstStyle/>
                    <a:p>
                      <a:pPr algn="ctr"/>
                      <a:r>
                        <a:rPr lang="en-US" dirty="0" smtClean="0">
                          <a:latin typeface="Times New Roman"/>
                          <a:cs typeface="Times New Roman"/>
                        </a:rPr>
                        <a:t>Marked</a:t>
                      </a:r>
                      <a:endParaRPr lang="en-US" dirty="0">
                        <a:latin typeface="Times New Roman"/>
                        <a:cs typeface="Times New Roman"/>
                      </a:endParaRPr>
                    </a:p>
                  </a:txBody>
                  <a:tcPr/>
                </a:tc>
              </a:tr>
              <a:tr h="430727">
                <a:tc>
                  <a:txBody>
                    <a:bodyPr/>
                    <a:lstStyle/>
                    <a:p>
                      <a:pPr algn="ctr"/>
                      <a:r>
                        <a:rPr lang="en-US" dirty="0" smtClean="0">
                          <a:latin typeface="Times New Roman"/>
                          <a:cs typeface="Times New Roman"/>
                        </a:rPr>
                        <a:t>VF defect</a:t>
                      </a:r>
                      <a:endParaRPr lang="en-US" dirty="0">
                        <a:latin typeface="Times New Roman"/>
                        <a:cs typeface="Times New Roman"/>
                      </a:endParaRPr>
                    </a:p>
                  </a:txBody>
                  <a:tcPr/>
                </a:tc>
                <a:tc>
                  <a:txBody>
                    <a:bodyPr/>
                    <a:lstStyle/>
                    <a:p>
                      <a:pPr algn="ctr"/>
                      <a:r>
                        <a:rPr lang="en-US" dirty="0" smtClean="0">
                          <a:latin typeface="Times New Roman"/>
                          <a:cs typeface="Times New Roman"/>
                        </a:rPr>
                        <a:t>rare</a:t>
                      </a:r>
                      <a:endParaRPr lang="en-US" dirty="0">
                        <a:latin typeface="Times New Roman"/>
                        <a:cs typeface="Times New Roman"/>
                      </a:endParaRPr>
                    </a:p>
                  </a:txBody>
                  <a:tcPr/>
                </a:tc>
                <a:tc>
                  <a:txBody>
                    <a:bodyPr/>
                    <a:lstStyle/>
                    <a:p>
                      <a:pPr algn="ctr"/>
                      <a:r>
                        <a:rPr lang="en-US" dirty="0" smtClean="0">
                          <a:latin typeface="Times New Roman"/>
                          <a:cs typeface="Times New Roman"/>
                        </a:rPr>
                        <a:t>Common</a:t>
                      </a:r>
                      <a:endParaRPr lang="en-US" dirty="0">
                        <a:latin typeface="Times New Roman"/>
                        <a:cs typeface="Times New Roman"/>
                      </a:endParaRPr>
                    </a:p>
                  </a:txBody>
                  <a:tcPr/>
                </a:tc>
              </a:tr>
              <a:tr h="1633115">
                <a:tc>
                  <a:txBody>
                    <a:bodyPr/>
                    <a:lstStyle/>
                    <a:p>
                      <a:pPr algn="ctr"/>
                      <a:r>
                        <a:rPr lang="en-US" dirty="0" smtClean="0">
                          <a:latin typeface="Times New Roman"/>
                          <a:cs typeface="Times New Roman"/>
                        </a:rPr>
                        <a:t>Fundus</a:t>
                      </a:r>
                      <a:endParaRPr lang="en-US" dirty="0">
                        <a:latin typeface="Times New Roman"/>
                        <a:cs typeface="Times New Roman"/>
                      </a:endParaRPr>
                    </a:p>
                  </a:txBody>
                  <a:tcPr/>
                </a:tc>
                <a:tc>
                  <a:txBody>
                    <a:bodyPr/>
                    <a:lstStyle/>
                    <a:p>
                      <a:pPr algn="ctr"/>
                      <a:r>
                        <a:rPr lang="en-US" dirty="0" smtClean="0">
                          <a:latin typeface="Times New Roman"/>
                          <a:cs typeface="Times New Roman"/>
                        </a:rPr>
                        <a:t>Less </a:t>
                      </a:r>
                      <a:r>
                        <a:rPr lang="en-US" dirty="0" err="1" smtClean="0">
                          <a:latin typeface="Times New Roman"/>
                          <a:cs typeface="Times New Roman"/>
                        </a:rPr>
                        <a:t>haemorrhages</a:t>
                      </a:r>
                      <a:r>
                        <a:rPr lang="en-US" dirty="0" smtClean="0">
                          <a:latin typeface="Times New Roman"/>
                          <a:cs typeface="Times New Roman"/>
                        </a:rPr>
                        <a:t> &amp;</a:t>
                      </a:r>
                      <a:r>
                        <a:rPr lang="en-US" baseline="0" dirty="0" smtClean="0">
                          <a:latin typeface="Times New Roman"/>
                          <a:cs typeface="Times New Roman"/>
                        </a:rPr>
                        <a:t> CW spots, optic disc edema</a:t>
                      </a:r>
                      <a:endParaRPr lang="en-US" dirty="0">
                        <a:latin typeface="Times New Roman"/>
                        <a:cs typeface="Times New Roman"/>
                      </a:endParaRPr>
                    </a:p>
                  </a:txBody>
                  <a:tcPr/>
                </a:tc>
                <a:tc>
                  <a:txBody>
                    <a:bodyPr/>
                    <a:lstStyle/>
                    <a:p>
                      <a:pPr algn="ctr"/>
                      <a:r>
                        <a:rPr lang="en-US" dirty="0" smtClean="0">
                          <a:latin typeface="Times New Roman"/>
                          <a:cs typeface="Times New Roman"/>
                        </a:rPr>
                        <a:t>Severe tortuosity</a:t>
                      </a:r>
                      <a:r>
                        <a:rPr lang="en-US" baseline="0" dirty="0" smtClean="0">
                          <a:latin typeface="Times New Roman"/>
                          <a:cs typeface="Times New Roman"/>
                        </a:rPr>
                        <a:t> and engorgement of CRV, extensive hemorrhage &amp; CW spots, severe optic disc edema and macular edema</a:t>
                      </a:r>
                      <a:endParaRPr lang="en-US" dirty="0">
                        <a:latin typeface="Times New Roman"/>
                        <a:cs typeface="Times New Roman"/>
                      </a:endParaRPr>
                    </a:p>
                  </a:txBody>
                  <a:tcPr/>
                </a:tc>
              </a:tr>
              <a:tr h="430727">
                <a:tc>
                  <a:txBody>
                    <a:bodyPr/>
                    <a:lstStyle/>
                    <a:p>
                      <a:pPr algn="ctr"/>
                      <a:r>
                        <a:rPr lang="en-US" dirty="0" smtClean="0">
                          <a:latin typeface="Times New Roman"/>
                          <a:cs typeface="Times New Roman"/>
                        </a:rPr>
                        <a:t>FFA</a:t>
                      </a:r>
                      <a:endParaRPr lang="en-US" dirty="0">
                        <a:latin typeface="Times New Roman"/>
                        <a:cs typeface="Times New Roman"/>
                      </a:endParaRPr>
                    </a:p>
                  </a:txBody>
                  <a:tcPr/>
                </a:tc>
                <a:tc>
                  <a:txBody>
                    <a:bodyPr/>
                    <a:lstStyle/>
                    <a:p>
                      <a:pPr algn="ctr"/>
                      <a:r>
                        <a:rPr lang="en-US" dirty="0" smtClean="0">
                          <a:latin typeface="Times New Roman"/>
                          <a:cs typeface="Times New Roman"/>
                        </a:rPr>
                        <a:t>Good perfusion</a:t>
                      </a:r>
                      <a:endParaRPr lang="en-US" dirty="0">
                        <a:latin typeface="Times New Roman"/>
                        <a:cs typeface="Times New Roman"/>
                      </a:endParaRPr>
                    </a:p>
                  </a:txBody>
                  <a:tcPr/>
                </a:tc>
                <a:tc>
                  <a:txBody>
                    <a:bodyPr/>
                    <a:lstStyle/>
                    <a:p>
                      <a:pPr algn="ctr"/>
                      <a:r>
                        <a:rPr lang="en-US" dirty="0" smtClean="0">
                          <a:latin typeface="Times New Roman"/>
                          <a:cs typeface="Times New Roman"/>
                        </a:rPr>
                        <a:t>Non-perfusion &gt; 10DD</a:t>
                      </a:r>
                      <a:endParaRPr lang="en-US" dirty="0">
                        <a:latin typeface="Times New Roman"/>
                        <a:cs typeface="Times New Roman"/>
                      </a:endParaRPr>
                    </a:p>
                  </a:txBody>
                  <a:tcPr/>
                </a:tc>
              </a:tr>
              <a:tr h="430727">
                <a:tc>
                  <a:txBody>
                    <a:bodyPr/>
                    <a:lstStyle/>
                    <a:p>
                      <a:pPr algn="ctr"/>
                      <a:r>
                        <a:rPr lang="en-US" dirty="0" smtClean="0">
                          <a:latin typeface="Times New Roman"/>
                          <a:cs typeface="Times New Roman"/>
                        </a:rPr>
                        <a:t>Prognosis</a:t>
                      </a:r>
                      <a:endParaRPr lang="en-US" dirty="0">
                        <a:latin typeface="Times New Roman"/>
                        <a:cs typeface="Times New Roman"/>
                      </a:endParaRPr>
                    </a:p>
                  </a:txBody>
                  <a:tcPr/>
                </a:tc>
                <a:tc>
                  <a:txBody>
                    <a:bodyPr/>
                    <a:lstStyle/>
                    <a:p>
                      <a:pPr algn="ctr"/>
                      <a:r>
                        <a:rPr lang="en-US" dirty="0" smtClean="0">
                          <a:latin typeface="Times New Roman"/>
                          <a:cs typeface="Times New Roman"/>
                        </a:rPr>
                        <a:t>50%</a:t>
                      </a:r>
                      <a:r>
                        <a:rPr lang="en-US" dirty="0" smtClean="0">
                          <a:latin typeface="Times New Roman"/>
                          <a:cs typeface="Times New Roman"/>
                          <a:sym typeface="Wingdings"/>
                        </a:rPr>
                        <a:t> 6/60 or better</a:t>
                      </a:r>
                      <a:endParaRPr lang="en-US" dirty="0">
                        <a:latin typeface="Times New Roman"/>
                        <a:cs typeface="Times New Roman"/>
                      </a:endParaRPr>
                    </a:p>
                  </a:txBody>
                  <a:tcPr/>
                </a:tc>
                <a:tc>
                  <a:txBody>
                    <a:bodyPr/>
                    <a:lstStyle/>
                    <a:p>
                      <a:pPr algn="ctr"/>
                      <a:r>
                        <a:rPr lang="en-US" dirty="0" smtClean="0">
                          <a:latin typeface="Times New Roman"/>
                          <a:cs typeface="Times New Roman"/>
                        </a:rPr>
                        <a:t>60%</a:t>
                      </a:r>
                      <a:r>
                        <a:rPr lang="en-US" baseline="0" dirty="0" smtClean="0">
                          <a:latin typeface="Times New Roman"/>
                          <a:cs typeface="Times New Roman"/>
                        </a:rPr>
                        <a:t> </a:t>
                      </a:r>
                      <a:r>
                        <a:rPr lang="en-US" baseline="0" dirty="0" smtClean="0">
                          <a:latin typeface="Times New Roman"/>
                          <a:cs typeface="Times New Roman"/>
                          <a:sym typeface="Wingdings"/>
                        </a:rPr>
                        <a:t> </a:t>
                      </a:r>
                      <a:r>
                        <a:rPr lang="en-US" baseline="0" dirty="0" err="1" smtClean="0">
                          <a:latin typeface="Times New Roman"/>
                          <a:cs typeface="Times New Roman"/>
                          <a:sym typeface="Wingdings"/>
                        </a:rPr>
                        <a:t>Rubeosis</a:t>
                      </a:r>
                      <a:r>
                        <a:rPr lang="en-US" baseline="0" dirty="0" smtClean="0">
                          <a:latin typeface="Times New Roman"/>
                          <a:cs typeface="Times New Roman"/>
                          <a:sym typeface="Wingdings"/>
                        </a:rPr>
                        <a:t>  &amp; NVG</a:t>
                      </a:r>
                      <a:endParaRPr lang="en-US" dirty="0">
                        <a:latin typeface="Times New Roman"/>
                        <a:cs typeface="Times New Roman"/>
                      </a:endParaRPr>
                    </a:p>
                  </a:txBody>
                  <a:tcPr/>
                </a:tc>
              </a:tr>
            </a:tbl>
          </a:graphicData>
        </a:graphic>
      </p:graphicFrame>
    </p:spTree>
    <p:extLst>
      <p:ext uri="{BB962C8B-B14F-4D97-AF65-F5344CB8AC3E}">
        <p14:creationId xmlns:p14="http://schemas.microsoft.com/office/powerpoint/2010/main" val="37728432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609600"/>
          </a:xfrm>
        </p:spPr>
        <p:txBody>
          <a:bodyPr>
            <a:normAutofit fontScale="90000"/>
          </a:bodyPr>
          <a:lstStyle/>
          <a:p>
            <a:r>
              <a:rPr lang="en-US" dirty="0" smtClean="0">
                <a:latin typeface="Times New Roman"/>
                <a:cs typeface="Times New Roman"/>
              </a:rPr>
              <a:t>References</a:t>
            </a:r>
            <a:endParaRPr lang="en-US" dirty="0">
              <a:latin typeface="Times New Roman"/>
              <a:cs typeface="Times New Roman"/>
            </a:endParaRPr>
          </a:p>
        </p:txBody>
      </p:sp>
      <p:sp>
        <p:nvSpPr>
          <p:cNvPr id="3" name="Content Placeholder 2"/>
          <p:cNvSpPr>
            <a:spLocks noGrp="1"/>
          </p:cNvSpPr>
          <p:nvPr>
            <p:ph idx="1"/>
          </p:nvPr>
        </p:nvSpPr>
        <p:spPr>
          <a:xfrm>
            <a:off x="152400" y="1905000"/>
            <a:ext cx="8839200" cy="4800600"/>
          </a:xfrm>
        </p:spPr>
        <p:txBody>
          <a:bodyPr>
            <a:normAutofit fontScale="55000" lnSpcReduction="20000"/>
          </a:bodyPr>
          <a:lstStyle/>
          <a:p>
            <a:r>
              <a:rPr lang="en-US" dirty="0">
                <a:latin typeface="Times New Roman"/>
                <a:cs typeface="Times New Roman"/>
              </a:rPr>
              <a:t>Section 12, Retina and Vitreous. (2012-2013). Singapore, the American Association of Ophthalmology. page: 154-159</a:t>
            </a:r>
          </a:p>
          <a:p>
            <a:r>
              <a:rPr lang="en-US" dirty="0" err="1">
                <a:latin typeface="Times New Roman"/>
                <a:cs typeface="Times New Roman"/>
              </a:rPr>
              <a:t>Kenski</a:t>
            </a:r>
            <a:r>
              <a:rPr lang="en-US" dirty="0">
                <a:latin typeface="Times New Roman"/>
                <a:cs typeface="Times New Roman"/>
              </a:rPr>
              <a:t>, J. Jack. MD, (2011). Clinical Ophthalmology: A Systemic Approach, 7th Edition. Elsevier Saunders, UK.  page: 703-707</a:t>
            </a:r>
          </a:p>
          <a:p>
            <a:r>
              <a:rPr lang="en-US" dirty="0">
                <a:latin typeface="Times New Roman"/>
                <a:cs typeface="Times New Roman"/>
              </a:rPr>
              <a:t>Ehlers, </a:t>
            </a:r>
            <a:r>
              <a:rPr lang="en-US" dirty="0" err="1">
                <a:latin typeface="Times New Roman"/>
                <a:cs typeface="Times New Roman"/>
              </a:rPr>
              <a:t>Justis</a:t>
            </a:r>
            <a:r>
              <a:rPr lang="en-US" dirty="0">
                <a:latin typeface="Times New Roman"/>
                <a:cs typeface="Times New Roman"/>
              </a:rPr>
              <a:t>, P.; Shah, </a:t>
            </a:r>
            <a:r>
              <a:rPr lang="en-US" dirty="0" err="1">
                <a:latin typeface="Times New Roman"/>
                <a:cs typeface="Times New Roman"/>
              </a:rPr>
              <a:t>Chirag</a:t>
            </a:r>
            <a:r>
              <a:rPr lang="en-US" dirty="0">
                <a:latin typeface="Times New Roman"/>
                <a:cs typeface="Times New Roman"/>
              </a:rPr>
              <a:t>, P. (2008). Will’s Eye Manual, The Office and Emergency Room Diagnosis and Treatment of Eye Diseases, 5th Edition. Lippincott Williams &amp; Wilkins</a:t>
            </a:r>
          </a:p>
          <a:p>
            <a:r>
              <a:rPr lang="en-US" u="sng" dirty="0">
                <a:latin typeface="Times New Roman"/>
                <a:cs typeface="Times New Roman"/>
                <a:hlinkClick r:id="rId2"/>
              </a:rPr>
              <a:t>http://eyewiki.aao.org/Central_Retinal_Vein_Occlusion</a:t>
            </a:r>
            <a:endParaRPr lang="en-US" dirty="0">
              <a:latin typeface="Times New Roman"/>
              <a:cs typeface="Times New Roman"/>
              <a:hlinkClick r:id="rId2"/>
            </a:endParaRPr>
          </a:p>
          <a:p>
            <a:r>
              <a:rPr lang="en-US" u="sng" dirty="0">
                <a:latin typeface="Times New Roman"/>
                <a:cs typeface="Times New Roman"/>
                <a:hlinkClick r:id="rId3"/>
              </a:rPr>
              <a:t>http://emedicine.medscape.com/article/1223746-overview</a:t>
            </a:r>
            <a:endParaRPr lang="en-US" dirty="0">
              <a:latin typeface="Times New Roman"/>
              <a:cs typeface="Times New Roman"/>
              <a:hlinkClick r:id="rId3"/>
            </a:endParaRPr>
          </a:p>
          <a:p>
            <a:r>
              <a:rPr lang="en-US" dirty="0">
                <a:latin typeface="Times New Roman"/>
                <a:cs typeface="Times New Roman"/>
              </a:rPr>
              <a:t>Mitchell P, Smith W, Chang A. Prevalence and associations of retinal vein occlusion in Australia. The Blue Mountains Eye Study. Arch </a:t>
            </a:r>
            <a:r>
              <a:rPr lang="en-US" dirty="0" err="1">
                <a:latin typeface="Times New Roman"/>
                <a:cs typeface="Times New Roman"/>
              </a:rPr>
              <a:t>Ophthalmol</a:t>
            </a:r>
            <a:r>
              <a:rPr lang="en-US" dirty="0">
                <a:latin typeface="Times New Roman"/>
                <a:cs typeface="Times New Roman"/>
              </a:rPr>
              <a:t>. Oct 1996;114(10):1243-7.</a:t>
            </a:r>
          </a:p>
          <a:p>
            <a:r>
              <a:rPr lang="en-US" dirty="0">
                <a:latin typeface="Times New Roman"/>
                <a:cs typeface="Times New Roman"/>
              </a:rPr>
              <a:t>Klein R, Moss SE, </a:t>
            </a:r>
            <a:r>
              <a:rPr lang="en-US" dirty="0" err="1">
                <a:latin typeface="Times New Roman"/>
                <a:cs typeface="Times New Roman"/>
              </a:rPr>
              <a:t>Meuer</a:t>
            </a:r>
            <a:r>
              <a:rPr lang="en-US" dirty="0">
                <a:latin typeface="Times New Roman"/>
                <a:cs typeface="Times New Roman"/>
              </a:rPr>
              <a:t> SM, et al. The 15-year cumulative incidence of retinal vein occlusion: the Beaver Dam Eye Study. Arch </a:t>
            </a:r>
            <a:r>
              <a:rPr lang="en-US" dirty="0" err="1">
                <a:latin typeface="Times New Roman"/>
                <a:cs typeface="Times New Roman"/>
              </a:rPr>
              <a:t>Ophthalmol</a:t>
            </a:r>
            <a:r>
              <a:rPr lang="en-US" dirty="0">
                <a:latin typeface="Times New Roman"/>
                <a:cs typeface="Times New Roman"/>
              </a:rPr>
              <a:t>. Apr 2008;126(4):513-8.</a:t>
            </a:r>
          </a:p>
          <a:p>
            <a:r>
              <a:rPr lang="en-US" dirty="0">
                <a:latin typeface="Times New Roman"/>
                <a:cs typeface="Times New Roman"/>
              </a:rPr>
              <a:t>R Klein, B E Klein, S E Moss, and S M </a:t>
            </a:r>
            <a:r>
              <a:rPr lang="en-US" dirty="0" err="1">
                <a:latin typeface="Times New Roman"/>
                <a:cs typeface="Times New Roman"/>
              </a:rPr>
              <a:t>Meuer</a:t>
            </a:r>
            <a:r>
              <a:rPr lang="en-US" dirty="0">
                <a:latin typeface="Times New Roman"/>
                <a:cs typeface="Times New Roman"/>
              </a:rPr>
              <a:t>. The epidemiology of retinal vein occlusion: the Beaver Dam Eye Study. Trans Am </a:t>
            </a:r>
            <a:r>
              <a:rPr lang="en-US" dirty="0" err="1">
                <a:latin typeface="Times New Roman"/>
                <a:cs typeface="Times New Roman"/>
              </a:rPr>
              <a:t>Ophthalmol</a:t>
            </a:r>
            <a:r>
              <a:rPr lang="en-US" dirty="0">
                <a:latin typeface="Times New Roman"/>
                <a:cs typeface="Times New Roman"/>
              </a:rPr>
              <a:t> Soc. 2000; 98: 133–143.</a:t>
            </a:r>
          </a:p>
          <a:p>
            <a:r>
              <a:rPr lang="en-US" dirty="0" err="1">
                <a:latin typeface="Times New Roman"/>
                <a:cs typeface="Times New Roman"/>
              </a:rPr>
              <a:t>Yoshie</a:t>
            </a:r>
            <a:r>
              <a:rPr lang="en-US" dirty="0">
                <a:latin typeface="Times New Roman"/>
                <a:cs typeface="Times New Roman"/>
              </a:rPr>
              <a:t> Matsui, Osamu Katsumi, Hiroshi </a:t>
            </a:r>
            <a:r>
              <a:rPr lang="en-US" dirty="0" err="1">
                <a:latin typeface="Times New Roman"/>
                <a:cs typeface="Times New Roman"/>
              </a:rPr>
              <a:t>Sakaue</a:t>
            </a:r>
            <a:r>
              <a:rPr lang="en-US" dirty="0">
                <a:latin typeface="Times New Roman"/>
                <a:cs typeface="Times New Roman"/>
              </a:rPr>
              <a:t>, Tatsuo Hirose. </a:t>
            </a:r>
            <a:r>
              <a:rPr lang="en-US" dirty="0" err="1">
                <a:latin typeface="Times New Roman"/>
                <a:cs typeface="Times New Roman"/>
              </a:rPr>
              <a:t>Electroretinogram</a:t>
            </a:r>
            <a:r>
              <a:rPr lang="en-US" dirty="0">
                <a:latin typeface="Times New Roman"/>
                <a:cs typeface="Times New Roman"/>
              </a:rPr>
              <a:t> b/a wave ratio improvement in central retinal vein obstruction. British Journal of Ophthalmology 1994;78:191-198</a:t>
            </a:r>
            <a:endParaRPr lang="en-US" dirty="0">
              <a:latin typeface="Times New Roman"/>
              <a:cs typeface="Times New Roman"/>
            </a:endParaRPr>
          </a:p>
        </p:txBody>
      </p:sp>
    </p:spTree>
    <p:extLst>
      <p:ext uri="{BB962C8B-B14F-4D97-AF65-F5344CB8AC3E}">
        <p14:creationId xmlns:p14="http://schemas.microsoft.com/office/powerpoint/2010/main" val="4410463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1219200"/>
            <a:ext cx="6779483" cy="5528733"/>
          </a:xfrm>
          <a:prstGeom prst="rect">
            <a:avLst/>
          </a:prstGeom>
        </p:spPr>
      </p:pic>
    </p:spTree>
    <p:extLst>
      <p:ext uri="{BB962C8B-B14F-4D97-AF65-F5344CB8AC3E}">
        <p14:creationId xmlns:p14="http://schemas.microsoft.com/office/powerpoint/2010/main" val="28229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I. Introduction</a:t>
            </a:r>
            <a:endParaRPr lang="en-US" dirty="0">
              <a:latin typeface="Times New Roman"/>
              <a:cs typeface="Times New Roman"/>
            </a:endParaRPr>
          </a:p>
        </p:txBody>
      </p:sp>
      <p:sp>
        <p:nvSpPr>
          <p:cNvPr id="3" name="Content Placeholder 2"/>
          <p:cNvSpPr>
            <a:spLocks noGrp="1"/>
          </p:cNvSpPr>
          <p:nvPr>
            <p:ph idx="1"/>
          </p:nvPr>
        </p:nvSpPr>
        <p:spPr>
          <a:xfrm>
            <a:off x="457200" y="2438400"/>
            <a:ext cx="8229600" cy="3581400"/>
          </a:xfrm>
        </p:spPr>
        <p:txBody>
          <a:bodyPr>
            <a:normAutofit/>
          </a:bodyPr>
          <a:lstStyle/>
          <a:p>
            <a:r>
              <a:rPr lang="en-US" sz="2800" dirty="0">
                <a:latin typeface="Times New Roman"/>
                <a:cs typeface="Times New Roman"/>
              </a:rPr>
              <a:t>A common retinal vascular disorder.</a:t>
            </a:r>
          </a:p>
          <a:p>
            <a:r>
              <a:rPr lang="en-US" sz="2800" dirty="0" smtClean="0">
                <a:latin typeface="Times New Roman"/>
                <a:cs typeface="Times New Roman"/>
              </a:rPr>
              <a:t>Over 90% of cases occur in patients over the age of 55 years.</a:t>
            </a:r>
          </a:p>
          <a:p>
            <a:r>
              <a:rPr lang="en-US" sz="2800" b="1" dirty="0" smtClean="0">
                <a:latin typeface="Times New Roman"/>
                <a:cs typeface="Times New Roman"/>
              </a:rPr>
              <a:t>Painless loss of vision</a:t>
            </a:r>
          </a:p>
          <a:p>
            <a:r>
              <a:rPr lang="en-US" sz="2800" dirty="0" smtClean="0">
                <a:latin typeface="Times New Roman"/>
                <a:cs typeface="Times New Roman"/>
              </a:rPr>
              <a:t>Two </a:t>
            </a:r>
            <a:r>
              <a:rPr lang="en-US" sz="2800" dirty="0">
                <a:latin typeface="Times New Roman"/>
                <a:cs typeface="Times New Roman"/>
              </a:rPr>
              <a:t>clinical types:</a:t>
            </a:r>
          </a:p>
          <a:p>
            <a:pPr lvl="1"/>
            <a:r>
              <a:rPr lang="en-US" sz="2400" dirty="0">
                <a:latin typeface="Times New Roman"/>
                <a:cs typeface="Times New Roman"/>
              </a:rPr>
              <a:t>Ischemic CRVO (I-CRVO)</a:t>
            </a:r>
          </a:p>
          <a:p>
            <a:pPr lvl="1"/>
            <a:r>
              <a:rPr lang="en-US" sz="2400" dirty="0">
                <a:latin typeface="Times New Roman"/>
                <a:cs typeface="Times New Roman"/>
              </a:rPr>
              <a:t>Non-ischemic CRVO (NI-CRVO)</a:t>
            </a:r>
            <a:endParaRPr lang="en-US" sz="2400" dirty="0">
              <a:latin typeface="Times New Roman"/>
              <a:cs typeface="Times New Roman"/>
            </a:endParaRPr>
          </a:p>
        </p:txBody>
      </p:sp>
    </p:spTree>
    <p:extLst>
      <p:ext uri="{BB962C8B-B14F-4D97-AF65-F5344CB8AC3E}">
        <p14:creationId xmlns:p14="http://schemas.microsoft.com/office/powerpoint/2010/main" val="168426563"/>
      </p:ext>
    </p:extLst>
  </p:cSld>
  <p:clrMapOvr>
    <a:masterClrMapping/>
  </p:clrMapOvr>
  <mc:AlternateContent xmlns:mc="http://schemas.openxmlformats.org/markup-compatibility/2006">
    <mc:Choice xmlns:p14="http://schemas.microsoft.com/office/powerpoint/2010/main" Requires="p14">
      <p:transition spd="slow" p14:dur="2000" advTm="18898"/>
    </mc:Choice>
    <mc:Fallback>
      <p:transition xmlns:p14="http://schemas.microsoft.com/office/powerpoint/2010/main" spd="slow" advTm="18898"/>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066800"/>
            <a:ext cx="4648200" cy="838200"/>
          </a:xfrm>
        </p:spPr>
        <p:txBody>
          <a:bodyPr>
            <a:normAutofit/>
          </a:bodyPr>
          <a:lstStyle/>
          <a:p>
            <a:r>
              <a:rPr lang="en-US" dirty="0">
                <a:latin typeface="Times New Roman"/>
                <a:cs typeface="Times New Roman"/>
              </a:rPr>
              <a:t>Epidemiology</a:t>
            </a:r>
            <a:endParaRPr lang="en-US" dirty="0">
              <a:latin typeface="Times New Roman"/>
              <a:cs typeface="Times New Roman"/>
            </a:endParaRPr>
          </a:p>
        </p:txBody>
      </p:sp>
      <p:sp>
        <p:nvSpPr>
          <p:cNvPr id="3" name="Content Placeholder 2"/>
          <p:cNvSpPr>
            <a:spLocks noGrp="1"/>
          </p:cNvSpPr>
          <p:nvPr>
            <p:ph idx="1"/>
          </p:nvPr>
        </p:nvSpPr>
        <p:spPr>
          <a:xfrm>
            <a:off x="457200" y="2057400"/>
            <a:ext cx="8229600" cy="3886200"/>
          </a:xfrm>
        </p:spPr>
        <p:txBody>
          <a:bodyPr>
            <a:normAutofit/>
          </a:bodyPr>
          <a:lstStyle/>
          <a:p>
            <a:r>
              <a:rPr lang="en-US" sz="2000" dirty="0">
                <a:latin typeface="Times New Roman"/>
                <a:cs typeface="Times New Roman"/>
              </a:rPr>
              <a:t>A large population-based study in Israel reported a 4-year incidence of retinal vein occlusion of 2.14 cases per 1000 of general population older than 40 years and 5.36 cases per 1000 of general population older than 64 years.</a:t>
            </a:r>
          </a:p>
          <a:p>
            <a:r>
              <a:rPr lang="en-US" sz="2000" dirty="0">
                <a:latin typeface="Times New Roman"/>
                <a:cs typeface="Times New Roman"/>
              </a:rPr>
              <a:t>In Australia, the prevalence of vein occlusion ranges </a:t>
            </a:r>
            <a:r>
              <a:rPr lang="en-US" sz="2000" dirty="0" smtClean="0">
                <a:latin typeface="Times New Roman"/>
                <a:cs typeface="Times New Roman"/>
              </a:rPr>
              <a:t>from 0.7</a:t>
            </a:r>
            <a:r>
              <a:rPr lang="en-US" sz="2000" dirty="0">
                <a:latin typeface="Times New Roman"/>
                <a:cs typeface="Times New Roman"/>
              </a:rPr>
              <a:t>% in patients aged 49-60 years to 4.6% in patients older than 80 years </a:t>
            </a:r>
            <a:r>
              <a:rPr lang="en-US" sz="2000" baseline="30000" dirty="0">
                <a:latin typeface="Times New Roman"/>
                <a:cs typeface="Times New Roman"/>
              </a:rPr>
              <a:t>a</a:t>
            </a:r>
            <a:r>
              <a:rPr lang="en-US" sz="2000" dirty="0">
                <a:latin typeface="Times New Roman"/>
                <a:cs typeface="Times New Roman"/>
              </a:rPr>
              <a:t>.</a:t>
            </a:r>
          </a:p>
          <a:p>
            <a:r>
              <a:rPr lang="en-US" sz="2000" dirty="0">
                <a:latin typeface="Times New Roman"/>
                <a:cs typeface="Times New Roman"/>
              </a:rPr>
              <a:t>In USA, In a recent publication, the Beaver Dam Eye Study Group reported the 15-year cumulative incidence of CRVO to be 0.5% </a:t>
            </a:r>
            <a:r>
              <a:rPr lang="en-US" sz="2000" baseline="30000" dirty="0">
                <a:latin typeface="Times New Roman"/>
                <a:cs typeface="Times New Roman"/>
              </a:rPr>
              <a:t>b</a:t>
            </a:r>
            <a:r>
              <a:rPr lang="en-US" sz="2000" dirty="0">
                <a:latin typeface="Times New Roman"/>
                <a:cs typeface="Times New Roman"/>
              </a:rPr>
              <a:t>.</a:t>
            </a:r>
          </a:p>
          <a:p>
            <a:r>
              <a:rPr lang="en-US" sz="2000" dirty="0">
                <a:latin typeface="Times New Roman"/>
                <a:cs typeface="Times New Roman"/>
              </a:rPr>
              <a:t>CRVO occurs slightly more frequently in males than in females.</a:t>
            </a:r>
          </a:p>
          <a:p>
            <a:r>
              <a:rPr lang="en-US" sz="2000" dirty="0">
                <a:latin typeface="Times New Roman"/>
                <a:cs typeface="Times New Roman"/>
              </a:rPr>
              <a:t>More than 90% of CRVO occurs in patients older than 50 years, but it has been reported in all age groups.</a:t>
            </a:r>
            <a:endParaRPr lang="en-US" sz="2000" dirty="0">
              <a:latin typeface="Times New Roman"/>
              <a:cs typeface="Times New Roman"/>
            </a:endParaRPr>
          </a:p>
        </p:txBody>
      </p:sp>
      <p:sp>
        <p:nvSpPr>
          <p:cNvPr id="4" name="Rectangle 3"/>
          <p:cNvSpPr/>
          <p:nvPr/>
        </p:nvSpPr>
        <p:spPr>
          <a:xfrm>
            <a:off x="304800" y="6088559"/>
            <a:ext cx="8686800" cy="769441"/>
          </a:xfrm>
          <a:prstGeom prst="rect">
            <a:avLst/>
          </a:prstGeom>
        </p:spPr>
        <p:txBody>
          <a:bodyPr wrap="square">
            <a:spAutoFit/>
          </a:bodyPr>
          <a:lstStyle/>
          <a:p>
            <a:pPr marL="342900" indent="-342900">
              <a:buAutoNum type="alphaLcPeriod"/>
            </a:pPr>
            <a:r>
              <a:rPr lang="en-US" sz="1100" dirty="0" smtClean="0">
                <a:latin typeface="Times New Roman"/>
                <a:cs typeface="Times New Roman"/>
              </a:rPr>
              <a:t>Mitchell </a:t>
            </a:r>
            <a:r>
              <a:rPr lang="en-US" sz="1100" dirty="0">
                <a:latin typeface="Times New Roman"/>
                <a:cs typeface="Times New Roman"/>
              </a:rPr>
              <a:t>P, Smith W, Chang A. Prevalence and associations of retinal vein occlusion in Australia. The Blue Mountains Eye Study. Arch </a:t>
            </a:r>
            <a:r>
              <a:rPr lang="en-US" sz="1100" dirty="0" err="1">
                <a:latin typeface="Times New Roman"/>
                <a:cs typeface="Times New Roman"/>
              </a:rPr>
              <a:t>Ophthalmol</a:t>
            </a:r>
            <a:r>
              <a:rPr lang="en-US" sz="1100" dirty="0">
                <a:latin typeface="Times New Roman"/>
                <a:cs typeface="Times New Roman"/>
              </a:rPr>
              <a:t>. Oct 1996;114(10):1243-7</a:t>
            </a:r>
            <a:r>
              <a:rPr lang="en-US" sz="1100" dirty="0" smtClean="0">
                <a:latin typeface="Times New Roman"/>
                <a:cs typeface="Times New Roman"/>
              </a:rPr>
              <a:t>.</a:t>
            </a:r>
          </a:p>
          <a:p>
            <a:pPr marL="342900" indent="-342900">
              <a:buAutoNum type="alphaLcPeriod"/>
            </a:pPr>
            <a:r>
              <a:rPr lang="en-US" sz="1100" dirty="0" smtClean="0">
                <a:latin typeface="Times New Roman"/>
                <a:cs typeface="Times New Roman"/>
              </a:rPr>
              <a:t>Klein </a:t>
            </a:r>
            <a:r>
              <a:rPr lang="en-US" sz="1100" dirty="0">
                <a:latin typeface="Times New Roman"/>
                <a:cs typeface="Times New Roman"/>
              </a:rPr>
              <a:t>R, Moss SE, </a:t>
            </a:r>
            <a:r>
              <a:rPr lang="en-US" sz="1100" dirty="0" err="1">
                <a:latin typeface="Times New Roman"/>
                <a:cs typeface="Times New Roman"/>
              </a:rPr>
              <a:t>Meuer</a:t>
            </a:r>
            <a:r>
              <a:rPr lang="en-US" sz="1100" dirty="0">
                <a:latin typeface="Times New Roman"/>
                <a:cs typeface="Times New Roman"/>
              </a:rPr>
              <a:t> SM, et al. The 15-year cumulative incidence of retinal vein occlusion: the Beaver Dam Eye Study. Arch </a:t>
            </a:r>
            <a:r>
              <a:rPr lang="en-US" sz="1100" dirty="0" err="1">
                <a:latin typeface="Times New Roman"/>
                <a:cs typeface="Times New Roman"/>
              </a:rPr>
              <a:t>Ophthalmol</a:t>
            </a:r>
            <a:r>
              <a:rPr lang="en-US" sz="1100" dirty="0">
                <a:latin typeface="Times New Roman"/>
                <a:cs typeface="Times New Roman"/>
              </a:rPr>
              <a:t>. Apr 2008;126(4):513-8.</a:t>
            </a:r>
          </a:p>
        </p:txBody>
      </p:sp>
    </p:spTree>
    <p:extLst>
      <p:ext uri="{BB962C8B-B14F-4D97-AF65-F5344CB8AC3E}">
        <p14:creationId xmlns:p14="http://schemas.microsoft.com/office/powerpoint/2010/main" val="3322705688"/>
      </p:ext>
    </p:extLst>
  </p:cSld>
  <p:clrMapOvr>
    <a:masterClrMapping/>
  </p:clrMapOvr>
  <mc:AlternateContent xmlns:mc="http://schemas.openxmlformats.org/markup-compatibility/2006">
    <mc:Choice xmlns:p14="http://schemas.microsoft.com/office/powerpoint/2010/main" Requires="p14">
      <p:transition spd="slow" p14:dur="2000" advTm="3939"/>
    </mc:Choice>
    <mc:Fallback>
      <p:transition xmlns:p14="http://schemas.microsoft.com/office/powerpoint/2010/main" spd="slow" advTm="3939"/>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Pathophysiology</a:t>
            </a: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1371600" y="2667000"/>
            <a:ext cx="6566176" cy="3505200"/>
          </a:xfrm>
          <a:prstGeom prst="rect">
            <a:avLst/>
          </a:prstGeom>
        </p:spPr>
      </p:pic>
      <p:pic>
        <p:nvPicPr>
          <p:cNvPr id="5" name="Picture 4"/>
          <p:cNvPicPr>
            <a:picLocks noChangeAspect="1"/>
          </p:cNvPicPr>
          <p:nvPr/>
        </p:nvPicPr>
        <p:blipFill>
          <a:blip r:embed="rId4"/>
          <a:stretch>
            <a:fillRect/>
          </a:stretch>
        </p:blipFill>
        <p:spPr>
          <a:xfrm>
            <a:off x="1676400" y="2362200"/>
            <a:ext cx="5744030" cy="3967914"/>
          </a:xfrm>
          <a:prstGeom prst="rect">
            <a:avLst/>
          </a:prstGeom>
        </p:spPr>
      </p:pic>
    </p:spTree>
    <p:extLst>
      <p:ext uri="{BB962C8B-B14F-4D97-AF65-F5344CB8AC3E}">
        <p14:creationId xmlns:p14="http://schemas.microsoft.com/office/powerpoint/2010/main" val="1324253692"/>
      </p:ext>
    </p:extLst>
  </p:cSld>
  <p:clrMapOvr>
    <a:masterClrMapping/>
  </p:clrMapOvr>
  <mc:AlternateContent xmlns:mc="http://schemas.openxmlformats.org/markup-compatibility/2006">
    <mc:Choice xmlns:p14="http://schemas.microsoft.com/office/powerpoint/2010/main" Requires="p14">
      <p:transition spd="slow" p14:dur="2000" advTm="1773"/>
    </mc:Choice>
    <mc:Fallback>
      <p:transition xmlns:p14="http://schemas.microsoft.com/office/powerpoint/2010/main" spd="slow" advTm="177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762000"/>
          </a:xfrm>
        </p:spPr>
        <p:txBody>
          <a:bodyPr/>
          <a:lstStyle/>
          <a:p>
            <a:r>
              <a:rPr lang="en-US" dirty="0" smtClean="0">
                <a:latin typeface="Times New Roman"/>
                <a:cs typeface="Times New Roman"/>
              </a:rPr>
              <a:t>Etiology</a:t>
            </a:r>
            <a:endParaRPr lang="en-US" dirty="0">
              <a:latin typeface="Times New Roman"/>
              <a:cs typeface="Times New Roman"/>
            </a:endParaRPr>
          </a:p>
        </p:txBody>
      </p:sp>
      <p:sp>
        <p:nvSpPr>
          <p:cNvPr id="3" name="Content Placeholder 2"/>
          <p:cNvSpPr>
            <a:spLocks noGrp="1"/>
          </p:cNvSpPr>
          <p:nvPr>
            <p:ph idx="1"/>
          </p:nvPr>
        </p:nvSpPr>
        <p:spPr>
          <a:xfrm>
            <a:off x="228600" y="2133600"/>
            <a:ext cx="8915400" cy="4267200"/>
          </a:xfrm>
        </p:spPr>
        <p:txBody>
          <a:bodyPr>
            <a:normAutofit fontScale="85000" lnSpcReduction="10000"/>
          </a:bodyPr>
          <a:lstStyle/>
          <a:p>
            <a:r>
              <a:rPr lang="en-US" dirty="0">
                <a:latin typeface="Times New Roman"/>
                <a:cs typeface="Times New Roman"/>
              </a:rPr>
              <a:t>Atherosclerosis</a:t>
            </a:r>
          </a:p>
          <a:p>
            <a:r>
              <a:rPr lang="en-US" dirty="0">
                <a:latin typeface="Times New Roman"/>
                <a:cs typeface="Times New Roman"/>
              </a:rPr>
              <a:t>Hypertension</a:t>
            </a:r>
          </a:p>
          <a:p>
            <a:r>
              <a:rPr lang="en-US" dirty="0">
                <a:latin typeface="Times New Roman"/>
                <a:cs typeface="Times New Roman"/>
              </a:rPr>
              <a:t>Optic disc edema</a:t>
            </a:r>
          </a:p>
          <a:p>
            <a:r>
              <a:rPr lang="en-US" dirty="0">
                <a:latin typeface="Times New Roman"/>
                <a:cs typeface="Times New Roman"/>
              </a:rPr>
              <a:t>Glaucoma</a:t>
            </a:r>
          </a:p>
          <a:p>
            <a:r>
              <a:rPr lang="en-US" dirty="0" err="1">
                <a:latin typeface="Times New Roman"/>
                <a:cs typeface="Times New Roman"/>
              </a:rPr>
              <a:t>Hypercoagulable</a:t>
            </a:r>
            <a:r>
              <a:rPr lang="en-US" dirty="0">
                <a:latin typeface="Times New Roman"/>
                <a:cs typeface="Times New Roman"/>
              </a:rPr>
              <a:t> state: Polycythemia, multiple myeloma </a:t>
            </a:r>
            <a:r>
              <a:rPr lang="en-US" dirty="0" err="1">
                <a:latin typeface="Times New Roman"/>
                <a:cs typeface="Times New Roman"/>
              </a:rPr>
              <a:t>etc</a:t>
            </a:r>
            <a:endParaRPr lang="en-US" dirty="0">
              <a:latin typeface="Times New Roman"/>
              <a:cs typeface="Times New Roman"/>
            </a:endParaRPr>
          </a:p>
          <a:p>
            <a:r>
              <a:rPr lang="en-US" dirty="0" err="1">
                <a:latin typeface="Times New Roman"/>
                <a:cs typeface="Times New Roman"/>
              </a:rPr>
              <a:t>Vasculitis</a:t>
            </a:r>
            <a:r>
              <a:rPr lang="en-US" dirty="0">
                <a:latin typeface="Times New Roman"/>
                <a:cs typeface="Times New Roman"/>
              </a:rPr>
              <a:t>: SLE, </a:t>
            </a:r>
            <a:r>
              <a:rPr lang="en-US" dirty="0" err="1">
                <a:latin typeface="Times New Roman"/>
                <a:cs typeface="Times New Roman"/>
              </a:rPr>
              <a:t>sarcoidosis</a:t>
            </a:r>
            <a:r>
              <a:rPr lang="en-US" dirty="0">
                <a:latin typeface="Times New Roman"/>
                <a:cs typeface="Times New Roman"/>
              </a:rPr>
              <a:t>, syphilis </a:t>
            </a:r>
            <a:r>
              <a:rPr lang="en-US" dirty="0" err="1">
                <a:latin typeface="Times New Roman"/>
                <a:cs typeface="Times New Roman"/>
              </a:rPr>
              <a:t>etc</a:t>
            </a:r>
            <a:endParaRPr lang="en-US" dirty="0">
              <a:latin typeface="Times New Roman"/>
              <a:cs typeface="Times New Roman"/>
            </a:endParaRPr>
          </a:p>
          <a:p>
            <a:r>
              <a:rPr lang="en-US" dirty="0">
                <a:latin typeface="Times New Roman"/>
                <a:cs typeface="Times New Roman"/>
              </a:rPr>
              <a:t>Drugs: Oral contraceptives, diuretics, and others.</a:t>
            </a:r>
          </a:p>
          <a:p>
            <a:r>
              <a:rPr lang="en-US" dirty="0">
                <a:latin typeface="Times New Roman"/>
                <a:cs typeface="Times New Roman"/>
              </a:rPr>
              <a:t>Abnormal platelet function</a:t>
            </a:r>
          </a:p>
          <a:p>
            <a:r>
              <a:rPr lang="en-US" dirty="0">
                <a:latin typeface="Times New Roman"/>
                <a:cs typeface="Times New Roman"/>
              </a:rPr>
              <a:t>Orbital diseases: Thyroid eye disease, orbital </a:t>
            </a:r>
            <a:r>
              <a:rPr lang="en-US" dirty="0" err="1">
                <a:latin typeface="Times New Roman"/>
                <a:cs typeface="Times New Roman"/>
              </a:rPr>
              <a:t>tumours</a:t>
            </a:r>
            <a:r>
              <a:rPr lang="en-US" dirty="0">
                <a:latin typeface="Times New Roman"/>
                <a:cs typeface="Times New Roman"/>
              </a:rPr>
              <a:t> </a:t>
            </a:r>
            <a:r>
              <a:rPr lang="en-US" dirty="0" err="1">
                <a:latin typeface="Times New Roman"/>
                <a:cs typeface="Times New Roman"/>
              </a:rPr>
              <a:t>etc</a:t>
            </a:r>
            <a:endParaRPr lang="en-US" dirty="0">
              <a:latin typeface="Times New Roman"/>
              <a:cs typeface="Times New Roman"/>
            </a:endParaRPr>
          </a:p>
        </p:txBody>
      </p:sp>
    </p:spTree>
    <p:extLst>
      <p:ext uri="{BB962C8B-B14F-4D97-AF65-F5344CB8AC3E}">
        <p14:creationId xmlns:p14="http://schemas.microsoft.com/office/powerpoint/2010/main" val="233510999"/>
      </p:ext>
    </p:extLst>
  </p:cSld>
  <p:clrMapOvr>
    <a:masterClrMapping/>
  </p:clrMapOvr>
  <mc:AlternateContent xmlns:mc="http://schemas.openxmlformats.org/markup-compatibility/2006">
    <mc:Choice xmlns:p14="http://schemas.microsoft.com/office/powerpoint/2010/main" Requires="p14">
      <p:transition spd="slow" p14:dur="2000" advTm="1158"/>
    </mc:Choice>
    <mc:Fallback>
      <p:transition xmlns:p14="http://schemas.microsoft.com/office/powerpoint/2010/main" spd="slow" advTm="1158"/>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Risk Factors</a:t>
            </a:r>
            <a:endParaRPr lang="en-US" dirty="0">
              <a:latin typeface="Times New Roman"/>
              <a:cs typeface="Times New Roman"/>
            </a:endParaRPr>
          </a:p>
        </p:txBody>
      </p:sp>
      <p:sp>
        <p:nvSpPr>
          <p:cNvPr id="3" name="Content Placeholder 2"/>
          <p:cNvSpPr>
            <a:spLocks noGrp="1"/>
          </p:cNvSpPr>
          <p:nvPr>
            <p:ph idx="1"/>
          </p:nvPr>
        </p:nvSpPr>
        <p:spPr>
          <a:xfrm>
            <a:off x="457200" y="2362200"/>
            <a:ext cx="8229600" cy="3124200"/>
          </a:xfrm>
        </p:spPr>
        <p:txBody>
          <a:bodyPr>
            <a:normAutofit fontScale="92500" lnSpcReduction="10000"/>
          </a:bodyPr>
          <a:lstStyle/>
          <a:p>
            <a:r>
              <a:rPr lang="en-US" dirty="0">
                <a:latin typeface="Times New Roman"/>
                <a:cs typeface="Times New Roman"/>
              </a:rPr>
              <a:t>Age</a:t>
            </a:r>
          </a:p>
          <a:p>
            <a:r>
              <a:rPr lang="en-US" dirty="0" err="1">
                <a:latin typeface="Times New Roman"/>
                <a:cs typeface="Times New Roman"/>
              </a:rPr>
              <a:t>Hypertention</a:t>
            </a:r>
            <a:endParaRPr lang="en-US" dirty="0">
              <a:latin typeface="Times New Roman"/>
              <a:cs typeface="Times New Roman"/>
            </a:endParaRPr>
          </a:p>
          <a:p>
            <a:r>
              <a:rPr lang="en-US" dirty="0" err="1">
                <a:latin typeface="Times New Roman"/>
                <a:cs typeface="Times New Roman"/>
              </a:rPr>
              <a:t>Hyperlipidaemia</a:t>
            </a:r>
            <a:endParaRPr lang="en-US" dirty="0">
              <a:latin typeface="Times New Roman"/>
              <a:cs typeface="Times New Roman"/>
            </a:endParaRPr>
          </a:p>
          <a:p>
            <a:r>
              <a:rPr lang="en-US" dirty="0">
                <a:latin typeface="Times New Roman"/>
                <a:cs typeface="Times New Roman"/>
              </a:rPr>
              <a:t>DM</a:t>
            </a:r>
          </a:p>
          <a:p>
            <a:r>
              <a:rPr lang="en-US" dirty="0">
                <a:latin typeface="Times New Roman"/>
                <a:cs typeface="Times New Roman"/>
              </a:rPr>
              <a:t>Raised IOP</a:t>
            </a:r>
          </a:p>
          <a:p>
            <a:r>
              <a:rPr lang="en-US" dirty="0" err="1">
                <a:latin typeface="Times New Roman"/>
                <a:cs typeface="Times New Roman"/>
              </a:rPr>
              <a:t>Smoking</a:t>
            </a:r>
            <a:r>
              <a:rPr lang="en-US" baseline="30000" dirty="0" err="1">
                <a:latin typeface="Times New Roman"/>
                <a:cs typeface="Times New Roman"/>
              </a:rPr>
              <a:t>a</a:t>
            </a:r>
            <a:endParaRPr lang="en-US" baseline="30000" dirty="0">
              <a:latin typeface="Times New Roman"/>
              <a:cs typeface="Times New Roman"/>
            </a:endParaRPr>
          </a:p>
        </p:txBody>
      </p:sp>
      <p:sp>
        <p:nvSpPr>
          <p:cNvPr id="4" name="Rectangle 3"/>
          <p:cNvSpPr/>
          <p:nvPr/>
        </p:nvSpPr>
        <p:spPr>
          <a:xfrm>
            <a:off x="381000" y="6172200"/>
            <a:ext cx="8686800" cy="430887"/>
          </a:xfrm>
          <a:prstGeom prst="rect">
            <a:avLst/>
          </a:prstGeom>
        </p:spPr>
        <p:txBody>
          <a:bodyPr wrap="square">
            <a:spAutoFit/>
          </a:bodyPr>
          <a:lstStyle/>
          <a:p>
            <a:r>
              <a:rPr lang="en-US" sz="1100" dirty="0">
                <a:latin typeface="Times New Roman"/>
                <a:cs typeface="Times New Roman"/>
              </a:rPr>
              <a:t>R Klein, B E Klein, S E Moss, and S M </a:t>
            </a:r>
            <a:r>
              <a:rPr lang="en-US" sz="1100" dirty="0" err="1">
                <a:latin typeface="Times New Roman"/>
                <a:cs typeface="Times New Roman"/>
              </a:rPr>
              <a:t>Meuer</a:t>
            </a:r>
            <a:r>
              <a:rPr lang="en-US" sz="1100" dirty="0">
                <a:latin typeface="Times New Roman"/>
                <a:cs typeface="Times New Roman"/>
              </a:rPr>
              <a:t>. The epidemiology of retinal vein occlusion: the Beaver Dam Eye Study. Trans Am </a:t>
            </a:r>
            <a:r>
              <a:rPr lang="en-US" sz="1100" dirty="0" err="1">
                <a:latin typeface="Times New Roman"/>
                <a:cs typeface="Times New Roman"/>
              </a:rPr>
              <a:t>Ophthalmol</a:t>
            </a:r>
            <a:r>
              <a:rPr lang="en-US" sz="1100" dirty="0">
                <a:latin typeface="Times New Roman"/>
                <a:cs typeface="Times New Roman"/>
              </a:rPr>
              <a:t> Soc. 2000; 98: 133–143.</a:t>
            </a:r>
            <a:endParaRPr lang="en-US" sz="1100" dirty="0">
              <a:latin typeface="Times New Roman"/>
              <a:cs typeface="Times New Roman"/>
            </a:endParaRPr>
          </a:p>
        </p:txBody>
      </p:sp>
    </p:spTree>
    <p:extLst>
      <p:ext uri="{BB962C8B-B14F-4D97-AF65-F5344CB8AC3E}">
        <p14:creationId xmlns:p14="http://schemas.microsoft.com/office/powerpoint/2010/main" val="2321401951"/>
      </p:ext>
    </p:extLst>
  </p:cSld>
  <p:clrMapOvr>
    <a:masterClrMapping/>
  </p:clrMapOvr>
  <mc:AlternateContent xmlns:mc="http://schemas.openxmlformats.org/markup-compatibility/2006">
    <mc:Choice xmlns:p14="http://schemas.microsoft.com/office/powerpoint/2010/main" Requires="p14">
      <p:transition spd="slow" p14:dur="2000" advTm="1360"/>
    </mc:Choice>
    <mc:Fallback>
      <p:transition xmlns:p14="http://schemas.microsoft.com/office/powerpoint/2010/main" spd="slow" advTm="136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Diagnosis</a:t>
            </a:r>
            <a:endParaRPr lang="en-US" dirty="0">
              <a:latin typeface="Times New Roman"/>
              <a:cs typeface="Times New Roman"/>
            </a:endParaRPr>
          </a:p>
        </p:txBody>
      </p:sp>
      <p:sp>
        <p:nvSpPr>
          <p:cNvPr id="3" name="Content Placeholder 2"/>
          <p:cNvSpPr>
            <a:spLocks noGrp="1"/>
          </p:cNvSpPr>
          <p:nvPr>
            <p:ph idx="1"/>
          </p:nvPr>
        </p:nvSpPr>
        <p:spPr>
          <a:xfrm>
            <a:off x="457200" y="2438400"/>
            <a:ext cx="8229600" cy="3200400"/>
          </a:xfrm>
        </p:spPr>
        <p:txBody>
          <a:bodyPr/>
          <a:lstStyle/>
          <a:p>
            <a:pPr marL="514350" indent="-514350">
              <a:buFont typeface="+mj-lt"/>
              <a:buAutoNum type="arabicPeriod"/>
            </a:pPr>
            <a:r>
              <a:rPr lang="en-US" sz="2800" b="1" u="sng" dirty="0">
                <a:latin typeface="Times New Roman"/>
                <a:cs typeface="Times New Roman"/>
              </a:rPr>
              <a:t>History</a:t>
            </a:r>
          </a:p>
          <a:p>
            <a:endParaRPr lang="en-US" baseline="30000" dirty="0" smtClean="0">
              <a:latin typeface="Times New Roman"/>
              <a:cs typeface="Times New Roman"/>
            </a:endParaRPr>
          </a:p>
          <a:p>
            <a:r>
              <a:rPr lang="en-US" baseline="30000" dirty="0" smtClean="0">
                <a:latin typeface="Times New Roman"/>
                <a:cs typeface="Times New Roman"/>
              </a:rPr>
              <a:t>Symptoms</a:t>
            </a:r>
            <a:endParaRPr lang="en-US" baseline="30000" dirty="0">
              <a:latin typeface="Times New Roman"/>
              <a:cs typeface="Times New Roman"/>
            </a:endParaRPr>
          </a:p>
          <a:p>
            <a:pPr lvl="1"/>
            <a:r>
              <a:rPr lang="en-US" baseline="30000" dirty="0">
                <a:latin typeface="Times New Roman"/>
                <a:cs typeface="Times New Roman"/>
              </a:rPr>
              <a:t>Painless loss of vision (mild to severe)</a:t>
            </a:r>
          </a:p>
          <a:p>
            <a:pPr lvl="1"/>
            <a:r>
              <a:rPr lang="en-US" baseline="30000" dirty="0">
                <a:latin typeface="Times New Roman"/>
                <a:cs typeface="Times New Roman"/>
              </a:rPr>
              <a:t>Usually unilateral</a:t>
            </a:r>
          </a:p>
          <a:p>
            <a:r>
              <a:rPr lang="en-US" baseline="30000" dirty="0">
                <a:latin typeface="Times New Roman"/>
                <a:cs typeface="Times New Roman"/>
              </a:rPr>
              <a:t>Past &amp; Personal history</a:t>
            </a:r>
          </a:p>
          <a:p>
            <a:pPr lvl="1"/>
            <a:r>
              <a:rPr lang="en-US" sz="2400" baseline="30000" dirty="0">
                <a:latin typeface="Times New Roman"/>
                <a:cs typeface="Times New Roman"/>
              </a:rPr>
              <a:t>Present any risk factors (HTN, DM, Smoking, Hyperlipidemia, Bleeding or clotting disorder, Glaucoma, Oral contraceptive use, Head trauma</a:t>
            </a:r>
            <a:r>
              <a:rPr lang="en-US" baseline="30000" dirty="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1147288882"/>
      </p:ext>
    </p:extLst>
  </p:cSld>
  <p:clrMapOvr>
    <a:masterClrMapping/>
  </p:clrMapOvr>
  <mc:AlternateContent xmlns:mc="http://schemas.openxmlformats.org/markup-compatibility/2006">
    <mc:Choice xmlns:p14="http://schemas.microsoft.com/office/powerpoint/2010/main" Requires="p14">
      <p:transition spd="slow" p14:dur="2000" advTm="3992"/>
    </mc:Choice>
    <mc:Fallback>
      <p:transition xmlns:p14="http://schemas.microsoft.com/office/powerpoint/2010/main" spd="slow" advTm="3992"/>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2590800" cy="457200"/>
          </a:xfrm>
        </p:spPr>
        <p:txBody>
          <a:bodyPr>
            <a:normAutofit/>
          </a:bodyPr>
          <a:lstStyle/>
          <a:p>
            <a:r>
              <a:rPr lang="en-US" sz="2000" dirty="0" smtClean="0">
                <a:latin typeface="Times New Roman"/>
                <a:cs typeface="Times New Roman"/>
              </a:rPr>
              <a:t>Diagnosis continues</a:t>
            </a:r>
            <a:endParaRPr lang="en-US" sz="2000" dirty="0">
              <a:latin typeface="Times New Roman"/>
              <a:cs typeface="Times New Roman"/>
            </a:endParaRPr>
          </a:p>
        </p:txBody>
      </p:sp>
      <p:sp>
        <p:nvSpPr>
          <p:cNvPr id="3" name="Content Placeholder 2"/>
          <p:cNvSpPr>
            <a:spLocks noGrp="1"/>
          </p:cNvSpPr>
          <p:nvPr>
            <p:ph idx="1"/>
          </p:nvPr>
        </p:nvSpPr>
        <p:spPr>
          <a:xfrm>
            <a:off x="457200" y="1981200"/>
            <a:ext cx="8229600" cy="3962400"/>
          </a:xfrm>
        </p:spPr>
        <p:txBody>
          <a:bodyPr>
            <a:normAutofit/>
          </a:bodyPr>
          <a:lstStyle/>
          <a:p>
            <a:pPr marL="514350" indent="-514350">
              <a:buFont typeface="+mj-lt"/>
              <a:buAutoNum type="arabicPeriod" startAt="2"/>
            </a:pPr>
            <a:r>
              <a:rPr lang="en-US" b="1" dirty="0">
                <a:latin typeface="Times New Roman"/>
                <a:cs typeface="Times New Roman"/>
              </a:rPr>
              <a:t>Slit Lamp Examination</a:t>
            </a:r>
          </a:p>
          <a:p>
            <a:r>
              <a:rPr lang="en-US" sz="2400" dirty="0">
                <a:latin typeface="Times New Roman"/>
                <a:cs typeface="Times New Roman"/>
              </a:rPr>
              <a:t>VA &amp; BCVA</a:t>
            </a:r>
          </a:p>
          <a:p>
            <a:r>
              <a:rPr lang="en-US" sz="2400" dirty="0">
                <a:latin typeface="Times New Roman"/>
                <a:cs typeface="Times New Roman"/>
              </a:rPr>
              <a:t>Pupillary reactions</a:t>
            </a:r>
          </a:p>
          <a:p>
            <a:r>
              <a:rPr lang="en-US" sz="2400" dirty="0">
                <a:latin typeface="Times New Roman"/>
                <a:cs typeface="Times New Roman"/>
              </a:rPr>
              <a:t>IOP</a:t>
            </a:r>
          </a:p>
          <a:p>
            <a:r>
              <a:rPr lang="en-US" sz="2400" dirty="0">
                <a:latin typeface="Times New Roman"/>
                <a:cs typeface="Times New Roman"/>
              </a:rPr>
              <a:t>EOM</a:t>
            </a:r>
          </a:p>
          <a:p>
            <a:r>
              <a:rPr lang="en-US" sz="2400" dirty="0">
                <a:latin typeface="Times New Roman"/>
                <a:cs typeface="Times New Roman"/>
              </a:rPr>
              <a:t>C</a:t>
            </a:r>
            <a:r>
              <a:rPr lang="en-US" sz="2400" dirty="0" smtClean="0">
                <a:latin typeface="Times New Roman"/>
                <a:cs typeface="Times New Roman"/>
              </a:rPr>
              <a:t>ornea</a:t>
            </a:r>
            <a:endParaRPr lang="en-US" sz="2400" dirty="0">
              <a:latin typeface="Times New Roman"/>
              <a:cs typeface="Times New Roman"/>
            </a:endParaRPr>
          </a:p>
          <a:p>
            <a:r>
              <a:rPr lang="en-US" sz="2400" dirty="0" smtClean="0">
                <a:latin typeface="Times New Roman"/>
                <a:cs typeface="Times New Roman"/>
              </a:rPr>
              <a:t>AC </a:t>
            </a:r>
            <a:r>
              <a:rPr lang="en-US" sz="2400" dirty="0">
                <a:latin typeface="Times New Roman"/>
                <a:cs typeface="Times New Roman"/>
              </a:rPr>
              <a:t>angle</a:t>
            </a:r>
          </a:p>
          <a:p>
            <a:r>
              <a:rPr lang="en-US" sz="2400" dirty="0">
                <a:latin typeface="Times New Roman"/>
                <a:cs typeface="Times New Roman"/>
              </a:rPr>
              <a:t>Iris</a:t>
            </a:r>
            <a:endParaRPr lang="en-US" sz="2400" dirty="0">
              <a:latin typeface="Times New Roman"/>
              <a:cs typeface="Times New Roman"/>
            </a:endParaRPr>
          </a:p>
        </p:txBody>
      </p:sp>
    </p:spTree>
    <p:extLst>
      <p:ext uri="{BB962C8B-B14F-4D97-AF65-F5344CB8AC3E}">
        <p14:creationId xmlns:p14="http://schemas.microsoft.com/office/powerpoint/2010/main" val="2803960189"/>
      </p:ext>
    </p:extLst>
  </p:cSld>
  <p:clrMapOvr>
    <a:masterClrMapping/>
  </p:clrMapOvr>
  <mc:AlternateContent xmlns:mc="http://schemas.openxmlformats.org/markup-compatibility/2006">
    <mc:Choice xmlns:p14="http://schemas.microsoft.com/office/powerpoint/2010/main" Requires="p14">
      <p:transition spd="slow" p14:dur="2000" advTm="1682"/>
    </mc:Choice>
    <mc:Fallback>
      <p:transition xmlns:p14="http://schemas.microsoft.com/office/powerpoint/2010/main" spd="slow" advTm="1682"/>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TotalTime>
  <Words>2275</Words>
  <Application>Microsoft Macintosh PowerPoint</Application>
  <PresentationFormat>On-screen Show (4:3)</PresentationFormat>
  <Paragraphs>197</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Central Retinal Vein Occlusion</vt:lpstr>
      <vt:lpstr>Outline</vt:lpstr>
      <vt:lpstr>I. Introduction</vt:lpstr>
      <vt:lpstr>Epidemiology</vt:lpstr>
      <vt:lpstr>Pathophysiology</vt:lpstr>
      <vt:lpstr>Etiology</vt:lpstr>
      <vt:lpstr>Risk Factors</vt:lpstr>
      <vt:lpstr>Diagnosis</vt:lpstr>
      <vt:lpstr>Diagnosis continues</vt:lpstr>
      <vt:lpstr>Diagnosis continues</vt:lpstr>
      <vt:lpstr>PowerPoint Presentation</vt:lpstr>
      <vt:lpstr>Diagnosis continues</vt:lpstr>
      <vt:lpstr>Systemic Investigation</vt:lpstr>
      <vt:lpstr>Complication</vt:lpstr>
      <vt:lpstr>Management</vt:lpstr>
      <vt:lpstr>Management of ME</vt:lpstr>
      <vt:lpstr>Management of ME</vt:lpstr>
      <vt:lpstr>Management of ME</vt:lpstr>
      <vt:lpstr>Management of Neovascularization</vt:lpstr>
      <vt:lpstr>Management of Vitreous Hemorrhage</vt:lpstr>
      <vt:lpstr>Prognosis</vt:lpstr>
      <vt:lpstr>Take-home Message </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Jon micheal</dc:creator>
  <cp:lastModifiedBy>វណ្ណដា</cp:lastModifiedBy>
  <cp:revision>25</cp:revision>
  <dcterms:created xsi:type="dcterms:W3CDTF">2014-11-18T02:40:32Z</dcterms:created>
  <dcterms:modified xsi:type="dcterms:W3CDTF">2014-12-06T00:55:18Z</dcterms:modified>
</cp:coreProperties>
</file>